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handoutMasterIdLst>
    <p:handoutMasterId r:id="rId38"/>
  </p:handoutMasterIdLst>
  <p:sldIdLst>
    <p:sldId id="360" r:id="rId2"/>
    <p:sldId id="359" r:id="rId3"/>
    <p:sldId id="280" r:id="rId4"/>
    <p:sldId id="353" r:id="rId5"/>
    <p:sldId id="356" r:id="rId6"/>
    <p:sldId id="336" r:id="rId7"/>
    <p:sldId id="331" r:id="rId8"/>
    <p:sldId id="358" r:id="rId9"/>
    <p:sldId id="347" r:id="rId10"/>
    <p:sldId id="337" r:id="rId11"/>
    <p:sldId id="258" r:id="rId12"/>
    <p:sldId id="257" r:id="rId13"/>
    <p:sldId id="304" r:id="rId14"/>
    <p:sldId id="307" r:id="rId15"/>
    <p:sldId id="305" r:id="rId16"/>
    <p:sldId id="338" r:id="rId17"/>
    <p:sldId id="366" r:id="rId18"/>
    <p:sldId id="308" r:id="rId19"/>
    <p:sldId id="312" r:id="rId20"/>
    <p:sldId id="309" r:id="rId21"/>
    <p:sldId id="311" r:id="rId22"/>
    <p:sldId id="313" r:id="rId23"/>
    <p:sldId id="333" r:id="rId24"/>
    <p:sldId id="314" r:id="rId25"/>
    <p:sldId id="367" r:id="rId26"/>
    <p:sldId id="324" r:id="rId27"/>
    <p:sldId id="325" r:id="rId28"/>
    <p:sldId id="272" r:id="rId29"/>
    <p:sldId id="277" r:id="rId30"/>
    <p:sldId id="330" r:id="rId31"/>
    <p:sldId id="329" r:id="rId32"/>
    <p:sldId id="348" r:id="rId33"/>
    <p:sldId id="368" r:id="rId34"/>
    <p:sldId id="364" r:id="rId35"/>
    <p:sldId id="36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3651" autoAdjust="0"/>
  </p:normalViewPr>
  <p:slideViewPr>
    <p:cSldViewPr>
      <p:cViewPr varScale="1">
        <p:scale>
          <a:sx n="85" d="100"/>
          <a:sy n="85" d="100"/>
        </p:scale>
        <p:origin x="-37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6E8DBA-B8AA-4E27-A03E-19920D4B304E}" type="datetimeFigureOut">
              <a:rPr lang="en-US" smtClean="0"/>
              <a:pPr/>
              <a:t>5/17/2011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0E10B7-2890-4EE5-8CB6-87F44D7C53C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AE11A-F599-4C82-AD6F-E4BA74C63A32}" type="datetimeFigureOut">
              <a:rPr lang="en-US" smtClean="0"/>
              <a:pPr/>
              <a:t>5/17/2011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2D3A8-2224-45AF-95D3-61DEF69787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Roxanne Young at</a:t>
            </a:r>
            <a:r>
              <a:rPr lang="en-US" baseline="0" dirty="0" smtClean="0"/>
              <a:t> kickball, </a:t>
            </a:r>
            <a:r>
              <a:rPr lang="en-US" baseline="0" dirty="0" err="1" smtClean="0"/>
              <a:t>Inservice</a:t>
            </a:r>
            <a:r>
              <a:rPr lang="en-US" baseline="0" dirty="0" smtClean="0"/>
              <a:t> ‘10</a:t>
            </a:r>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48B2D3A8-2224-45AF-95D3-61DEF697877C}"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8B2D3A8-2224-45AF-95D3-61DEF697877C}"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8B2D3A8-2224-45AF-95D3-61DEF697877C}"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8B2D3A8-2224-45AF-95D3-61DEF697877C}"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2D3A8-2224-45AF-95D3-61DEF697877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7B092C-C37D-445A-8ED2-ABB4892F99F3}" type="datetimeFigureOut">
              <a:rPr lang="en-US" smtClean="0"/>
              <a:pPr/>
              <a:t>5/17/2011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436E248-5F0C-4B29-AFA5-E4E371E654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B092C-C37D-445A-8ED2-ABB4892F99F3}"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E248-5F0C-4B29-AFA5-E4E371E65445}"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B092C-C37D-445A-8ED2-ABB4892F99F3}"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E248-5F0C-4B29-AFA5-E4E371E65445}"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B092C-C37D-445A-8ED2-ABB4892F99F3}"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E248-5F0C-4B29-AFA5-E4E371E65445}"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7B092C-C37D-445A-8ED2-ABB4892F99F3}"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E248-5F0C-4B29-AFA5-E4E371E654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7B092C-C37D-445A-8ED2-ABB4892F99F3}" type="datetimeFigureOut">
              <a:rPr lang="en-US" smtClean="0"/>
              <a:pPr/>
              <a:t>5/17/2011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6E248-5F0C-4B29-AFA5-E4E371E65445}"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7B092C-C37D-445A-8ED2-ABB4892F99F3}" type="datetimeFigureOut">
              <a:rPr lang="en-US" smtClean="0"/>
              <a:pPr/>
              <a:t>5/17/2011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6E248-5F0C-4B29-AFA5-E4E371E65445}"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7B092C-C37D-445A-8ED2-ABB4892F99F3}" type="datetimeFigureOut">
              <a:rPr lang="en-US" smtClean="0"/>
              <a:pPr/>
              <a:t>5/17/2011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6E248-5F0C-4B29-AFA5-E4E371E65445}"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B092C-C37D-445A-8ED2-ABB4892F99F3}" type="datetimeFigureOut">
              <a:rPr lang="en-US" smtClean="0"/>
              <a:pPr/>
              <a:t>5/17/2011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6E248-5F0C-4B29-AFA5-E4E371E65445}"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7B092C-C37D-445A-8ED2-ABB4892F99F3}" type="datetimeFigureOut">
              <a:rPr lang="en-US" smtClean="0"/>
              <a:pPr/>
              <a:t>5/17/2011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6E248-5F0C-4B29-AFA5-E4E371E65445}"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7B092C-C37D-445A-8ED2-ABB4892F99F3}" type="datetimeFigureOut">
              <a:rPr lang="en-US" smtClean="0"/>
              <a:pPr/>
              <a:t>5/17/2011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436E248-5F0C-4B29-AFA5-E4E371E6544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7B092C-C37D-445A-8ED2-ABB4892F99F3}" type="datetimeFigureOut">
              <a:rPr lang="en-US" smtClean="0"/>
              <a:pPr/>
              <a:t>5/17/2011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36E248-5F0C-4B29-AFA5-E4E371E6544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hyperlink" Target="http://www.positivityrat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smtClean="0"/>
              <a:t>NEW FACULTY WELCOME</a:t>
            </a:r>
            <a:endParaRPr lang="en-US" sz="2700" dirty="0"/>
          </a:p>
        </p:txBody>
      </p:sp>
      <p:sp>
        <p:nvSpPr>
          <p:cNvPr id="3" name="Content Placeholder 2"/>
          <p:cNvSpPr>
            <a:spLocks noGrp="1"/>
          </p:cNvSpPr>
          <p:nvPr>
            <p:ph idx="1"/>
          </p:nvPr>
        </p:nvSpPr>
        <p:spPr>
          <a:xfrm>
            <a:off x="228600" y="1828800"/>
            <a:ext cx="8229600" cy="4389120"/>
          </a:xfrm>
        </p:spPr>
        <p:txBody>
          <a:bodyPr/>
          <a:lstStyle/>
          <a:p>
            <a:r>
              <a:rPr lang="en-US" sz="4000" dirty="0" smtClean="0"/>
              <a:t>What does wellness mean to you?</a:t>
            </a:r>
          </a:p>
          <a:p>
            <a:r>
              <a:rPr lang="en-US" sz="4000" dirty="0" smtClean="0"/>
              <a:t>What is your vision for a culture of Wellness at LCC?</a:t>
            </a:r>
          </a:p>
          <a:p>
            <a:endParaRPr lang="en-US" dirty="0"/>
          </a:p>
        </p:txBody>
      </p:sp>
      <p:pic>
        <p:nvPicPr>
          <p:cNvPr id="4" name="Picture 3" descr="P9240991.JPG"/>
          <p:cNvPicPr>
            <a:picLocks noChangeAspect="1"/>
          </p:cNvPicPr>
          <p:nvPr/>
        </p:nvPicPr>
        <p:blipFill>
          <a:blip r:embed="rId2" cstate="print"/>
          <a:stretch>
            <a:fillRect/>
          </a:stretch>
        </p:blipFill>
        <p:spPr>
          <a:xfrm>
            <a:off x="4597400" y="3429000"/>
            <a:ext cx="4165600" cy="31242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1371600"/>
          </a:xfrm>
        </p:spPr>
        <p:txBody>
          <a:bodyPr>
            <a:normAutofit fontScale="90000"/>
          </a:bodyPr>
          <a:lstStyle/>
          <a:p>
            <a:r>
              <a:rPr lang="en-US" dirty="0" smtClean="0"/>
              <a:t/>
            </a:r>
            <a:br>
              <a:rPr lang="en-US" dirty="0" smtClean="0"/>
            </a:br>
            <a:r>
              <a:rPr lang="en-US" dirty="0" smtClean="0"/>
              <a:t>How can you encourage wellness at LCC?</a:t>
            </a:r>
            <a:endParaRPr lang="en-US" dirty="0"/>
          </a:p>
        </p:txBody>
      </p:sp>
      <p:sp>
        <p:nvSpPr>
          <p:cNvPr id="3" name="Content Placeholder 2"/>
          <p:cNvSpPr>
            <a:spLocks noGrp="1"/>
          </p:cNvSpPr>
          <p:nvPr>
            <p:ph idx="1"/>
          </p:nvPr>
        </p:nvSpPr>
        <p:spPr>
          <a:xfrm>
            <a:off x="304800" y="1447800"/>
            <a:ext cx="8382000" cy="5181600"/>
          </a:xfrm>
        </p:spPr>
        <p:txBody>
          <a:bodyPr>
            <a:normAutofit/>
          </a:bodyPr>
          <a:lstStyle/>
          <a:p>
            <a:r>
              <a:rPr lang="en-US" dirty="0" smtClean="0"/>
              <a:t>Healthy food options at meetings</a:t>
            </a:r>
          </a:p>
          <a:p>
            <a:r>
              <a:rPr lang="en-US" dirty="0" smtClean="0"/>
              <a:t>Walking breaks/meetings</a:t>
            </a:r>
          </a:p>
          <a:p>
            <a:r>
              <a:rPr lang="en-US" dirty="0" smtClean="0"/>
              <a:t>Standing/stretching at your desk</a:t>
            </a:r>
          </a:p>
          <a:p>
            <a:r>
              <a:rPr lang="en-US" dirty="0" smtClean="0"/>
              <a:t>Use fitness facilities; shower/locker rooms</a:t>
            </a:r>
          </a:p>
          <a:p>
            <a:r>
              <a:rPr lang="en-US" dirty="0" smtClean="0"/>
              <a:t>Encourage polices for healthy foods at meetings</a:t>
            </a:r>
          </a:p>
          <a:p>
            <a:r>
              <a:rPr lang="en-US" dirty="0" smtClean="0"/>
              <a:t>Take the stairs</a:t>
            </a:r>
          </a:p>
          <a:p>
            <a:r>
              <a:rPr lang="en-US" dirty="0" smtClean="0"/>
              <a:t>Take wellness/PE classes</a:t>
            </a:r>
          </a:p>
          <a:p>
            <a:r>
              <a:rPr lang="en-US" dirty="0" smtClean="0"/>
              <a:t>Use your personal trainer/wellness Coach (Wendy  and Layne)</a:t>
            </a:r>
          </a:p>
          <a:p>
            <a:r>
              <a:rPr lang="en-US" dirty="0" smtClean="0"/>
              <a:t>Check out </a:t>
            </a:r>
            <a:r>
              <a:rPr lang="en-US" dirty="0" err="1" smtClean="0"/>
              <a:t>myLane</a:t>
            </a:r>
            <a:r>
              <a:rPr lang="en-US" dirty="0" smtClean="0"/>
              <a:t> menu items for healthy eating</a:t>
            </a:r>
          </a:p>
          <a:p>
            <a:r>
              <a:rPr lang="en-US" dirty="0" smtClean="0"/>
              <a:t>Use the Health Clinic</a:t>
            </a:r>
          </a:p>
          <a:p>
            <a:endParaRPr lang="en-US"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If you build it they will come</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1290178" y="1935163"/>
            <a:ext cx="6563644" cy="4389437"/>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come back for more</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305442" y="1935163"/>
            <a:ext cx="6533116" cy="4389437"/>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Science of Sedentary Behavior</a:t>
            </a:r>
            <a:endParaRPr lang="en-US" dirty="0"/>
          </a:p>
        </p:txBody>
      </p:sp>
      <p:sp>
        <p:nvSpPr>
          <p:cNvPr id="3" name="Content Placeholder 2"/>
          <p:cNvSpPr>
            <a:spLocks noGrp="1"/>
          </p:cNvSpPr>
          <p:nvPr>
            <p:ph idx="1"/>
          </p:nvPr>
        </p:nvSpPr>
        <p:spPr>
          <a:xfrm>
            <a:off x="152400" y="1981200"/>
            <a:ext cx="8229600" cy="4389120"/>
          </a:xfrm>
        </p:spPr>
        <p:txBody>
          <a:bodyPr>
            <a:normAutofit/>
          </a:bodyPr>
          <a:lstStyle/>
          <a:p>
            <a:r>
              <a:rPr lang="en-US" u="sng" dirty="0" smtClean="0"/>
              <a:t>News Flash</a:t>
            </a:r>
            <a:r>
              <a:rPr lang="en-US" dirty="0" smtClean="0"/>
              <a:t>:  Too much sitting is hazardous to your health!</a:t>
            </a:r>
          </a:p>
          <a:p>
            <a:r>
              <a:rPr lang="en-US" dirty="0" smtClean="0"/>
              <a:t>Sedentary activities:  working at a desk or on a computer, driving, watching TV, eating a meal</a:t>
            </a:r>
          </a:p>
          <a:p>
            <a:r>
              <a:rPr lang="en-US" dirty="0" smtClean="0"/>
              <a:t>You can be “active”, but also highly sedentary</a:t>
            </a:r>
          </a:p>
          <a:p>
            <a:r>
              <a:rPr lang="en-US" dirty="0" smtClean="0"/>
              <a:t>1950’s research: men in physically active jobs               vs. </a:t>
            </a:r>
            <a:r>
              <a:rPr lang="en-US" smtClean="0"/>
              <a:t>inactive jobs</a:t>
            </a:r>
            <a:endParaRPr lang="en-US" dirty="0" smtClean="0"/>
          </a:p>
        </p:txBody>
      </p:sp>
      <p:pic>
        <p:nvPicPr>
          <p:cNvPr id="1030" name="Picture 6" descr="C:\Users\Owner\AppData\Local\Microsoft\Windows\Temporary Internet Files\Content.IE5\Z9GJK0AZ\MC900322800[1].wmf"/>
          <p:cNvPicPr>
            <a:picLocks noChangeAspect="1" noChangeArrowheads="1"/>
          </p:cNvPicPr>
          <p:nvPr/>
        </p:nvPicPr>
        <p:blipFill>
          <a:blip r:embed="rId3" cstate="print"/>
          <a:srcRect/>
          <a:stretch>
            <a:fillRect/>
          </a:stretch>
        </p:blipFill>
        <p:spPr bwMode="auto">
          <a:xfrm>
            <a:off x="7046614" y="3276600"/>
            <a:ext cx="2097386" cy="310533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smtClean="0"/>
              <a:t>The Science of Sedentary Behavior</a:t>
            </a:r>
            <a:endParaRPr lang="en-US" dirty="0"/>
          </a:p>
        </p:txBody>
      </p:sp>
      <p:sp>
        <p:nvSpPr>
          <p:cNvPr id="3" name="Content Placeholder 2"/>
          <p:cNvSpPr>
            <a:spLocks noGrp="1"/>
          </p:cNvSpPr>
          <p:nvPr>
            <p:ph idx="1"/>
          </p:nvPr>
        </p:nvSpPr>
        <p:spPr>
          <a:xfrm>
            <a:off x="152400" y="1447800"/>
            <a:ext cx="8229600" cy="5181600"/>
          </a:xfrm>
        </p:spPr>
        <p:txBody>
          <a:bodyPr>
            <a:normAutofit/>
          </a:bodyPr>
          <a:lstStyle/>
          <a:p>
            <a:r>
              <a:rPr lang="en-US" u="sng" dirty="0" smtClean="0"/>
              <a:t>Sitting vs. standing</a:t>
            </a:r>
            <a:r>
              <a:rPr lang="en-US" dirty="0" smtClean="0"/>
              <a:t>: </a:t>
            </a:r>
          </a:p>
          <a:p>
            <a:r>
              <a:rPr lang="en-US" dirty="0" smtClean="0"/>
              <a:t>Higher insulin concentrations, glucose, lipoproteins, </a:t>
            </a:r>
            <a:r>
              <a:rPr lang="en-US" dirty="0" err="1" smtClean="0"/>
              <a:t>tryglycerides</a:t>
            </a:r>
            <a:r>
              <a:rPr lang="en-US" smtClean="0"/>
              <a:t>, weight…. </a:t>
            </a:r>
            <a:r>
              <a:rPr lang="en-US" dirty="0" smtClean="0"/>
              <a:t>when sitting                     </a:t>
            </a:r>
          </a:p>
          <a:p>
            <a:r>
              <a:rPr lang="en-US" dirty="0" smtClean="0"/>
              <a:t>Compare the same amount of                                  sedentary time in two groups, but one                    group breaks up their time seated with                    standing breaks…</a:t>
            </a:r>
          </a:p>
          <a:p>
            <a:pPr>
              <a:buNone/>
            </a:pPr>
            <a:endParaRPr lang="en-US" dirty="0"/>
          </a:p>
        </p:txBody>
      </p:sp>
      <p:pic>
        <p:nvPicPr>
          <p:cNvPr id="6150" name="Picture 6" descr="C:\Users\Owner\AppData\Local\Microsoft\Windows\Temporary Internet Files\Content.IE5\VIDYQFN6\MPj04225920000[1].jpg"/>
          <p:cNvPicPr>
            <a:picLocks noChangeAspect="1" noChangeArrowheads="1"/>
          </p:cNvPicPr>
          <p:nvPr/>
        </p:nvPicPr>
        <p:blipFill>
          <a:blip r:embed="rId3" cstate="print"/>
          <a:srcRect l="17578"/>
          <a:stretch>
            <a:fillRect/>
          </a:stretch>
        </p:blipFill>
        <p:spPr bwMode="auto">
          <a:xfrm>
            <a:off x="6477000" y="2456131"/>
            <a:ext cx="2490713" cy="440186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Plausible Waking-Day Metabolic Profile of an “Active Couch Potato”</a:t>
            </a:r>
            <a:endParaRPr lang="en-US" dirty="0"/>
          </a:p>
        </p:txBody>
      </p:sp>
      <p:sp>
        <p:nvSpPr>
          <p:cNvPr id="3" name="Content Placeholder 2"/>
          <p:cNvSpPr>
            <a:spLocks noGrp="1"/>
          </p:cNvSpPr>
          <p:nvPr>
            <p:ph idx="1"/>
          </p:nvPr>
        </p:nvSpPr>
        <p:spPr/>
        <p:txBody>
          <a:bodyPr/>
          <a:lstStyle/>
          <a:p>
            <a:r>
              <a:rPr lang="en-US" dirty="0" smtClean="0"/>
              <a:t>Wake-up at 7:00 a.m.</a:t>
            </a:r>
          </a:p>
          <a:p>
            <a:r>
              <a:rPr lang="en-US" dirty="0" smtClean="0"/>
              <a:t>Do structured workout – 60 minutes</a:t>
            </a:r>
          </a:p>
          <a:p>
            <a:r>
              <a:rPr lang="en-US" dirty="0" smtClean="0"/>
              <a:t>Eat breakfast – 30 minutes</a:t>
            </a:r>
          </a:p>
          <a:p>
            <a:r>
              <a:rPr lang="en-US" dirty="0" smtClean="0"/>
              <a:t>Drive to work – 45 minutes</a:t>
            </a:r>
          </a:p>
          <a:p>
            <a:r>
              <a:rPr lang="en-US" dirty="0" smtClean="0"/>
              <a:t>Work at computer – 4 hours</a:t>
            </a:r>
          </a:p>
        </p:txBody>
      </p:sp>
      <p:pic>
        <p:nvPicPr>
          <p:cNvPr id="3081" name="Picture 9" descr="C:\Users\Owner\AppData\Local\Microsoft\Windows\Temporary Internet Files\Content.IE5\CXEV2V4N\MPj04434110000[1].jpg"/>
          <p:cNvPicPr>
            <a:picLocks noChangeAspect="1" noChangeArrowheads="1"/>
          </p:cNvPicPr>
          <p:nvPr/>
        </p:nvPicPr>
        <p:blipFill>
          <a:blip r:embed="rId3" cstate="print"/>
          <a:srcRect/>
          <a:stretch>
            <a:fillRect/>
          </a:stretch>
        </p:blipFill>
        <p:spPr bwMode="auto">
          <a:xfrm>
            <a:off x="1066800" y="4571999"/>
            <a:ext cx="2743200" cy="1825569"/>
          </a:xfrm>
          <a:prstGeom prst="rect">
            <a:avLst/>
          </a:prstGeom>
          <a:noFill/>
        </p:spPr>
      </p:pic>
      <p:pic>
        <p:nvPicPr>
          <p:cNvPr id="19" name="Picture 16" descr="C:\Users\Owner\AppData\Local\Microsoft\Windows\Temporary Internet Files\Content.IE5\VIDYQFN6\MPj04444250000[1].jpg"/>
          <p:cNvPicPr>
            <a:picLocks noChangeAspect="1" noChangeArrowheads="1"/>
          </p:cNvPicPr>
          <p:nvPr/>
        </p:nvPicPr>
        <p:blipFill>
          <a:blip r:embed="rId4" cstate="print"/>
          <a:srcRect/>
          <a:stretch>
            <a:fillRect/>
          </a:stretch>
        </p:blipFill>
        <p:spPr bwMode="auto">
          <a:xfrm>
            <a:off x="5105400" y="3352800"/>
            <a:ext cx="1881817" cy="2819400"/>
          </a:xfrm>
          <a:prstGeom prst="rect">
            <a:avLst/>
          </a:prstGeom>
          <a:noFill/>
        </p:spPr>
      </p:pic>
      <p:pic>
        <p:nvPicPr>
          <p:cNvPr id="3092" name="Picture 20" descr="C:\Users\Owner\AppData\Local\Microsoft\Windows\Temporary Internet Files\Content.IE5\VIDYQFN6\MPj04307840000[1].jpg"/>
          <p:cNvPicPr>
            <a:picLocks noChangeAspect="1" noChangeArrowheads="1"/>
          </p:cNvPicPr>
          <p:nvPr/>
        </p:nvPicPr>
        <p:blipFill>
          <a:blip r:embed="rId5" cstate="print"/>
          <a:srcRect l="4906" t="11111"/>
          <a:stretch>
            <a:fillRect/>
          </a:stretch>
        </p:blipFill>
        <p:spPr bwMode="auto">
          <a:xfrm>
            <a:off x="7315200" y="1905000"/>
            <a:ext cx="1476896" cy="21336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Plausible Waking-Day Metabolic Profile of an “Active Couch Potato”</a:t>
            </a:r>
            <a:endParaRPr lang="en-US" dirty="0"/>
          </a:p>
        </p:txBody>
      </p:sp>
      <p:sp>
        <p:nvSpPr>
          <p:cNvPr id="3" name="Content Placeholder 2"/>
          <p:cNvSpPr>
            <a:spLocks noGrp="1"/>
          </p:cNvSpPr>
          <p:nvPr>
            <p:ph idx="1"/>
          </p:nvPr>
        </p:nvSpPr>
        <p:spPr/>
        <p:txBody>
          <a:bodyPr/>
          <a:lstStyle/>
          <a:p>
            <a:r>
              <a:rPr lang="en-US" dirty="0" smtClean="0"/>
              <a:t>Eat lunch – 45 minutes</a:t>
            </a:r>
          </a:p>
          <a:p>
            <a:r>
              <a:rPr lang="en-US" dirty="0" smtClean="0"/>
              <a:t>Work at computer – 4 hours</a:t>
            </a:r>
          </a:p>
          <a:p>
            <a:r>
              <a:rPr lang="en-US" dirty="0" smtClean="0"/>
              <a:t>Drive home – 45 minutes</a:t>
            </a:r>
          </a:p>
          <a:p>
            <a:r>
              <a:rPr lang="en-US" dirty="0" smtClean="0"/>
              <a:t>Eat dinner – 45 minutes</a:t>
            </a:r>
          </a:p>
          <a:p>
            <a:r>
              <a:rPr lang="en-US" dirty="0" smtClean="0"/>
              <a:t>Watch TV/Read 3.5 hours</a:t>
            </a:r>
          </a:p>
          <a:p>
            <a:r>
              <a:rPr lang="en-US" dirty="0" smtClean="0"/>
              <a:t>Go to sleep at 11:00 p.m.</a:t>
            </a:r>
            <a:endParaRPr lang="en-US" dirty="0"/>
          </a:p>
        </p:txBody>
      </p:sp>
      <p:pic>
        <p:nvPicPr>
          <p:cNvPr id="4100" name="Picture 4" descr="C:\Users\Owner\AppData\Local\Microsoft\Windows\Temporary Internet Files\Content.IE5\VIDYQFN6\MPj04019500000[1].jpg"/>
          <p:cNvPicPr>
            <a:picLocks noChangeAspect="1" noChangeArrowheads="1"/>
          </p:cNvPicPr>
          <p:nvPr/>
        </p:nvPicPr>
        <p:blipFill>
          <a:blip r:embed="rId3" cstate="print"/>
          <a:srcRect/>
          <a:stretch>
            <a:fillRect/>
          </a:stretch>
        </p:blipFill>
        <p:spPr bwMode="auto">
          <a:xfrm>
            <a:off x="5638800" y="1905000"/>
            <a:ext cx="2858617" cy="1905000"/>
          </a:xfrm>
          <a:prstGeom prst="rect">
            <a:avLst/>
          </a:prstGeom>
          <a:noFill/>
        </p:spPr>
      </p:pic>
      <p:pic>
        <p:nvPicPr>
          <p:cNvPr id="9" name="Picture 10" descr="C:\Users\Owner\AppData\Local\Microsoft\Windows\Temporary Internet Files\Content.IE5\1IK22LQE\MPj04225830000[1].jpg"/>
          <p:cNvPicPr>
            <a:picLocks noChangeAspect="1" noChangeArrowheads="1"/>
          </p:cNvPicPr>
          <p:nvPr/>
        </p:nvPicPr>
        <p:blipFill>
          <a:blip r:embed="rId4" cstate="print"/>
          <a:srcRect/>
          <a:stretch>
            <a:fillRect/>
          </a:stretch>
        </p:blipFill>
        <p:spPr bwMode="auto">
          <a:xfrm>
            <a:off x="4343400" y="4380895"/>
            <a:ext cx="1828800" cy="2477105"/>
          </a:xfrm>
          <a:prstGeom prst="rect">
            <a:avLst/>
          </a:prstGeom>
          <a:noFill/>
        </p:spPr>
      </p:pic>
      <p:pic>
        <p:nvPicPr>
          <p:cNvPr id="4103" name="Picture 7" descr="C:\Users\Owner\AppData\Local\Microsoft\Windows\Temporary Internet Files\Content.IE5\VIDYQFN6\MPj04431680000[1].jpg"/>
          <p:cNvPicPr>
            <a:picLocks noChangeAspect="1" noChangeArrowheads="1"/>
          </p:cNvPicPr>
          <p:nvPr/>
        </p:nvPicPr>
        <p:blipFill>
          <a:blip r:embed="rId5" cstate="print"/>
          <a:srcRect/>
          <a:stretch>
            <a:fillRect/>
          </a:stretch>
        </p:blipFill>
        <p:spPr bwMode="auto">
          <a:xfrm>
            <a:off x="6858000" y="4038600"/>
            <a:ext cx="1881817" cy="28194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implement a plan to reduce sedentary behavior?</a:t>
            </a:r>
            <a:endParaRPr lang="en-US" dirty="0"/>
          </a:p>
        </p:txBody>
      </p:sp>
      <p:sp>
        <p:nvSpPr>
          <p:cNvPr id="3" name="Content Placeholder 2"/>
          <p:cNvSpPr>
            <a:spLocks noGrp="1"/>
          </p:cNvSpPr>
          <p:nvPr>
            <p:ph idx="1"/>
          </p:nvPr>
        </p:nvSpPr>
        <p:spPr>
          <a:xfrm>
            <a:off x="228600" y="1905000"/>
            <a:ext cx="8229600" cy="4389120"/>
          </a:xfrm>
        </p:spPr>
        <p:txBody>
          <a:bodyPr/>
          <a:lstStyle/>
          <a:p>
            <a:r>
              <a:rPr lang="en-US" dirty="0" smtClean="0"/>
              <a:t>“SIT FOR 60, STAND FOR 3”</a:t>
            </a:r>
          </a:p>
          <a:p>
            <a:r>
              <a:rPr lang="en-US" dirty="0" smtClean="0"/>
              <a:t>Go to the farthest bathroom in your building</a:t>
            </a:r>
          </a:p>
          <a:p>
            <a:r>
              <a:rPr lang="en-US" dirty="0" smtClean="0"/>
              <a:t>Stand or walk around the room when on the phone</a:t>
            </a:r>
          </a:p>
          <a:p>
            <a:r>
              <a:rPr lang="en-US" dirty="0" smtClean="0"/>
              <a:t>Take a 5-minute walk break</a:t>
            </a:r>
          </a:p>
          <a:p>
            <a:r>
              <a:rPr lang="en-US" dirty="0" smtClean="0"/>
              <a:t>Walk to a colleague’s office instead of emailing</a:t>
            </a:r>
          </a:p>
          <a:p>
            <a:r>
              <a:rPr lang="en-US" dirty="0" smtClean="0"/>
              <a:t>Take stretch breaks</a:t>
            </a:r>
          </a:p>
          <a:p>
            <a:pPr>
              <a:buNone/>
            </a:pPr>
            <a:endParaRPr lang="en-US" dirty="0"/>
          </a:p>
        </p:txBody>
      </p:sp>
      <p:pic>
        <p:nvPicPr>
          <p:cNvPr id="7171" name="Picture 3" descr="C:\Users\Owner\AppData\Local\Microsoft\Windows\Temporary Internet Files\Content.IE5\1IK22LQE\MPj02898950000[1].jpg"/>
          <p:cNvPicPr>
            <a:picLocks noChangeAspect="1" noChangeArrowheads="1"/>
          </p:cNvPicPr>
          <p:nvPr/>
        </p:nvPicPr>
        <p:blipFill>
          <a:blip r:embed="rId3" cstate="print"/>
          <a:srcRect/>
          <a:stretch>
            <a:fillRect/>
          </a:stretch>
        </p:blipFill>
        <p:spPr bwMode="auto">
          <a:xfrm>
            <a:off x="7315200" y="4038600"/>
            <a:ext cx="1760220" cy="2667000"/>
          </a:xfrm>
          <a:prstGeom prst="rect">
            <a:avLst/>
          </a:prstGeom>
          <a:noFill/>
        </p:spPr>
      </p:pic>
      <p:pic>
        <p:nvPicPr>
          <p:cNvPr id="7173" name="Picture 5" descr="C:\Users\Owner\AppData\Local\Microsoft\Windows\Temporary Internet Files\Content.IE5\C6CYKOFB\MPj04423430000[1].jpg"/>
          <p:cNvPicPr>
            <a:picLocks noChangeAspect="1" noChangeArrowheads="1"/>
          </p:cNvPicPr>
          <p:nvPr/>
        </p:nvPicPr>
        <p:blipFill>
          <a:blip r:embed="rId4" cstate="print"/>
          <a:srcRect/>
          <a:stretch>
            <a:fillRect/>
          </a:stretch>
        </p:blipFill>
        <p:spPr bwMode="auto">
          <a:xfrm>
            <a:off x="3505200" y="4572000"/>
            <a:ext cx="3162300" cy="21082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The Healing Power of Cultivating Relationships</a:t>
            </a:r>
            <a:endParaRPr lang="en-US" dirty="0"/>
          </a:p>
        </p:txBody>
      </p:sp>
      <p:sp>
        <p:nvSpPr>
          <p:cNvPr id="3" name="Content Placeholder 2"/>
          <p:cNvSpPr>
            <a:spLocks noGrp="1"/>
          </p:cNvSpPr>
          <p:nvPr>
            <p:ph idx="1"/>
          </p:nvPr>
        </p:nvSpPr>
        <p:spPr>
          <a:xfrm>
            <a:off x="228600" y="1752600"/>
            <a:ext cx="8610600" cy="4389120"/>
          </a:xfrm>
        </p:spPr>
        <p:txBody>
          <a:bodyPr/>
          <a:lstStyle/>
          <a:p>
            <a:r>
              <a:rPr lang="en-US" u="sng" dirty="0" smtClean="0"/>
              <a:t>Traditional Cardiovascular Risk Factors</a:t>
            </a:r>
            <a:r>
              <a:rPr lang="en-US" dirty="0" smtClean="0"/>
              <a:t>: High blood lipids, tobacco use, DM, </a:t>
            </a:r>
            <a:r>
              <a:rPr lang="en-US" dirty="0" err="1" smtClean="0"/>
              <a:t>Htn</a:t>
            </a:r>
            <a:r>
              <a:rPr lang="en-US" dirty="0" smtClean="0"/>
              <a:t>, Physical Inactivity, High alcohol intake, Family history</a:t>
            </a:r>
          </a:p>
          <a:p>
            <a:r>
              <a:rPr lang="en-US" u="sng" dirty="0" smtClean="0"/>
              <a:t>New Cardiovascular Risk Factors</a:t>
            </a:r>
            <a:r>
              <a:rPr lang="en-US" dirty="0" smtClean="0"/>
              <a:t>: Isolation/Loneliness, Stress and/or Hostility (only tobacco is a greater risk for CV disease than psychological factors) – Dr. Dean </a:t>
            </a:r>
            <a:r>
              <a:rPr lang="en-US" dirty="0" err="1" smtClean="0"/>
              <a:t>Ornish</a:t>
            </a:r>
            <a:endParaRPr lang="en-US" dirty="0" smtClean="0"/>
          </a:p>
        </p:txBody>
      </p:sp>
      <p:pic>
        <p:nvPicPr>
          <p:cNvPr id="8197" name="Picture 5" descr="C:\Users\Owner\AppData\Local\Microsoft\Windows\Temporary Internet Files\Content.IE5\C6CYKOFB\MPj04227940000[1].jpg"/>
          <p:cNvPicPr>
            <a:picLocks noChangeAspect="1" noChangeArrowheads="1"/>
          </p:cNvPicPr>
          <p:nvPr/>
        </p:nvPicPr>
        <p:blipFill>
          <a:blip r:embed="rId3" cstate="print"/>
          <a:srcRect/>
          <a:stretch>
            <a:fillRect/>
          </a:stretch>
        </p:blipFill>
        <p:spPr bwMode="auto">
          <a:xfrm>
            <a:off x="152400" y="4572000"/>
            <a:ext cx="2057400" cy="2047403"/>
          </a:xfrm>
          <a:prstGeom prst="rect">
            <a:avLst/>
          </a:prstGeom>
          <a:noFill/>
        </p:spPr>
      </p:pic>
      <p:pic>
        <p:nvPicPr>
          <p:cNvPr id="7" name="Content Placeholder 4" descr="DSC01585.JPG"/>
          <p:cNvPicPr>
            <a:picLocks noChangeAspect="1"/>
          </p:cNvPicPr>
          <p:nvPr/>
        </p:nvPicPr>
        <p:blipFill>
          <a:blip r:embed="rId4" cstate="print"/>
          <a:srcRect l="14611" t="12803" r="19026"/>
          <a:stretch>
            <a:fillRect/>
          </a:stretch>
        </p:blipFill>
        <p:spPr>
          <a:xfrm>
            <a:off x="6248400" y="4343400"/>
            <a:ext cx="2667000" cy="2345851"/>
          </a:xfrm>
          <a:prstGeom prst="rect">
            <a:avLst/>
          </a:prstGeom>
        </p:spPr>
      </p:pic>
      <p:pic>
        <p:nvPicPr>
          <p:cNvPr id="8" name="Picture 7" descr="Kate's retirement 2010 014.JPG"/>
          <p:cNvPicPr>
            <a:picLocks noChangeAspect="1"/>
          </p:cNvPicPr>
          <p:nvPr/>
        </p:nvPicPr>
        <p:blipFill>
          <a:blip r:embed="rId5" cstate="print"/>
          <a:srcRect l="2083" t="8333" b="11111"/>
          <a:stretch>
            <a:fillRect/>
          </a:stretch>
        </p:blipFill>
        <p:spPr>
          <a:xfrm>
            <a:off x="2286000" y="4267200"/>
            <a:ext cx="3828394" cy="23622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&amp; Intimacy at work</a:t>
            </a:r>
            <a:endParaRPr lang="en-US" dirty="0"/>
          </a:p>
        </p:txBody>
      </p:sp>
      <p:sp>
        <p:nvSpPr>
          <p:cNvPr id="3" name="Content Placeholder 2"/>
          <p:cNvSpPr>
            <a:spLocks noGrp="1"/>
          </p:cNvSpPr>
          <p:nvPr>
            <p:ph idx="1"/>
          </p:nvPr>
        </p:nvSpPr>
        <p:spPr/>
        <p:txBody>
          <a:bodyPr>
            <a:normAutofit/>
          </a:bodyPr>
          <a:lstStyle/>
          <a:p>
            <a:r>
              <a:rPr lang="en-US" dirty="0" smtClean="0"/>
              <a:t>Love: Respecting &amp; accepting others for who they are and who they want to become; Promoting emotional/spiritual growth of others; </a:t>
            </a:r>
          </a:p>
          <a:p>
            <a:r>
              <a:rPr lang="en-US" dirty="0" smtClean="0"/>
              <a:t>Using good communication skills</a:t>
            </a:r>
          </a:p>
          <a:p>
            <a:r>
              <a:rPr lang="en-US" dirty="0" smtClean="0"/>
              <a:t>Seeing each other as whole and complete, vs. having the “I can fix them” attitude </a:t>
            </a:r>
          </a:p>
          <a:p>
            <a:r>
              <a:rPr lang="en-US" dirty="0" smtClean="0"/>
              <a:t>Intimacy: “Into-me-see”; it’s our greatest need and greatest fear; it’s self-revelation and vulnerability; accepting responsibility for our feelings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AT WORK</a:t>
            </a:r>
            <a:endParaRPr lang="en-US" dirty="0"/>
          </a:p>
        </p:txBody>
      </p:sp>
      <p:sp>
        <p:nvSpPr>
          <p:cNvPr id="3" name="Content Placeholder 2"/>
          <p:cNvSpPr>
            <a:spLocks noGrp="1"/>
          </p:cNvSpPr>
          <p:nvPr>
            <p:ph idx="1"/>
          </p:nvPr>
        </p:nvSpPr>
        <p:spPr/>
        <p:txBody>
          <a:bodyPr/>
          <a:lstStyle/>
          <a:p>
            <a:r>
              <a:rPr lang="en-US" sz="3200" dirty="0" smtClean="0"/>
              <a:t>LCC supporting wellness and how you can support wellness</a:t>
            </a:r>
          </a:p>
          <a:p>
            <a:r>
              <a:rPr lang="en-US" sz="3200" dirty="0" smtClean="0"/>
              <a:t>Relationships</a:t>
            </a:r>
          </a:p>
          <a:p>
            <a:r>
              <a:rPr lang="en-US" sz="3200" dirty="0" smtClean="0"/>
              <a:t>Positivity</a:t>
            </a:r>
          </a:p>
          <a:p>
            <a:pPr>
              <a:buNone/>
            </a:pPr>
            <a:endParaRPr lang="en-US" dirty="0"/>
          </a:p>
        </p:txBody>
      </p:sp>
      <p:pic>
        <p:nvPicPr>
          <p:cNvPr id="6" name="Picture 5" descr="P9240993.JPG"/>
          <p:cNvPicPr>
            <a:picLocks noChangeAspect="1"/>
          </p:cNvPicPr>
          <p:nvPr/>
        </p:nvPicPr>
        <p:blipFill>
          <a:blip r:embed="rId3" cstate="print"/>
          <a:stretch>
            <a:fillRect/>
          </a:stretch>
        </p:blipFill>
        <p:spPr>
          <a:xfrm>
            <a:off x="4114800" y="3162300"/>
            <a:ext cx="4419600" cy="33147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 Dr. </a:t>
            </a:r>
            <a:r>
              <a:rPr lang="en-US" dirty="0" err="1" smtClean="0"/>
              <a:t>Ornish</a:t>
            </a:r>
            <a:r>
              <a:rPr lang="en-US" dirty="0" smtClean="0"/>
              <a:t>:</a:t>
            </a:r>
            <a:endParaRPr lang="en-US" dirty="0"/>
          </a:p>
        </p:txBody>
      </p:sp>
      <p:sp>
        <p:nvSpPr>
          <p:cNvPr id="3" name="Content Placeholder 2"/>
          <p:cNvSpPr>
            <a:spLocks noGrp="1"/>
          </p:cNvSpPr>
          <p:nvPr>
            <p:ph idx="1"/>
          </p:nvPr>
        </p:nvSpPr>
        <p:spPr>
          <a:xfrm>
            <a:off x="381000" y="1371600"/>
            <a:ext cx="8229600" cy="4389120"/>
          </a:xfrm>
        </p:spPr>
        <p:txBody>
          <a:bodyPr/>
          <a:lstStyle/>
          <a:p>
            <a:r>
              <a:rPr lang="en-US" dirty="0" smtClean="0"/>
              <a:t>“I am not aware of any other factor in medicine - not diet, not smoking, not exercise, not stress, not genetics, not drugs, not surgery – that has a greater impact on our quality of life, incidence of disease and premature death from all causes than love and intimacy.  At all ages and stages of life, there is a strong connection between our health and our human need for connection with others.”</a:t>
            </a:r>
          </a:p>
          <a:p>
            <a:endParaRPr lang="en-US" dirty="0"/>
          </a:p>
        </p:txBody>
      </p:sp>
      <p:pic>
        <p:nvPicPr>
          <p:cNvPr id="10243" name="Picture 3" descr="C:\Users\Owner\AppData\Local\Microsoft\Windows\Temporary Internet Files\Content.IE5\C6CYKOFB\MPj04442700000[1].jpg"/>
          <p:cNvPicPr>
            <a:picLocks noChangeAspect="1" noChangeArrowheads="1"/>
          </p:cNvPicPr>
          <p:nvPr/>
        </p:nvPicPr>
        <p:blipFill>
          <a:blip r:embed="rId2" cstate="print"/>
          <a:srcRect/>
          <a:stretch>
            <a:fillRect/>
          </a:stretch>
        </p:blipFill>
        <p:spPr bwMode="auto">
          <a:xfrm>
            <a:off x="5105400" y="4709160"/>
            <a:ext cx="3242310" cy="2148840"/>
          </a:xfrm>
          <a:prstGeom prst="rect">
            <a:avLst/>
          </a:prstGeom>
          <a:noFill/>
        </p:spPr>
      </p:pic>
      <p:pic>
        <p:nvPicPr>
          <p:cNvPr id="10245" name="Picture 5" descr="C:\Users\Owner\AppData\Local\Microsoft\Windows\Temporary Internet Files\Content.IE5\C6CYKOFB\MPj04440670000[1].jpg"/>
          <p:cNvPicPr>
            <a:picLocks noChangeAspect="1" noChangeArrowheads="1"/>
          </p:cNvPicPr>
          <p:nvPr/>
        </p:nvPicPr>
        <p:blipFill>
          <a:blip r:embed="rId3" cstate="print"/>
          <a:srcRect/>
          <a:stretch>
            <a:fillRect/>
          </a:stretch>
        </p:blipFill>
        <p:spPr bwMode="auto">
          <a:xfrm>
            <a:off x="381000" y="4705350"/>
            <a:ext cx="3234690" cy="2152650"/>
          </a:xfrm>
          <a:prstGeom prst="rect">
            <a:avLst/>
          </a:prstGeom>
          <a:noFill/>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Major Research Findings</a:t>
            </a:r>
            <a:endParaRPr lang="en-US" dirty="0"/>
          </a:p>
        </p:txBody>
      </p:sp>
      <p:sp>
        <p:nvSpPr>
          <p:cNvPr id="3" name="Content Placeholder 2"/>
          <p:cNvSpPr>
            <a:spLocks noGrp="1"/>
          </p:cNvSpPr>
          <p:nvPr>
            <p:ph idx="1"/>
          </p:nvPr>
        </p:nvSpPr>
        <p:spPr/>
        <p:txBody>
          <a:bodyPr/>
          <a:lstStyle/>
          <a:p>
            <a:r>
              <a:rPr lang="en-US" dirty="0" smtClean="0"/>
              <a:t>People who are lonely, depressed or isolated are 3-5 </a:t>
            </a:r>
            <a:r>
              <a:rPr lang="en-US" dirty="0" err="1" smtClean="0"/>
              <a:t>x’s</a:t>
            </a:r>
            <a:r>
              <a:rPr lang="en-US" dirty="0" smtClean="0"/>
              <a:t> more likely to die prematurely.</a:t>
            </a:r>
          </a:p>
          <a:p>
            <a:r>
              <a:rPr lang="en-US" dirty="0" smtClean="0"/>
              <a:t>Yale Study of 119 men and 40 women – examined coronary angiograms and compared                      results with degree of love felt…</a:t>
            </a:r>
          </a:p>
          <a:p>
            <a:r>
              <a:rPr lang="en-US" dirty="0" smtClean="0"/>
              <a:t>Meta-analysis of 148 studies showed…</a:t>
            </a:r>
            <a:endParaRPr lang="en-US" dirty="0"/>
          </a:p>
          <a:p>
            <a:pPr>
              <a:buNone/>
            </a:pPr>
            <a:endParaRPr lang="en-US" dirty="0" smtClean="0"/>
          </a:p>
        </p:txBody>
      </p:sp>
      <p:pic>
        <p:nvPicPr>
          <p:cNvPr id="11268" name="Picture 4" descr="C:\Users\Owner\AppData\Local\Microsoft\Windows\Temporary Internet Files\Content.IE5\1IK22LQE\MPj04387430000[1].jpg"/>
          <p:cNvPicPr>
            <a:picLocks noChangeAspect="1" noChangeArrowheads="1"/>
          </p:cNvPicPr>
          <p:nvPr/>
        </p:nvPicPr>
        <p:blipFill>
          <a:blip r:embed="rId3" cstate="print"/>
          <a:srcRect/>
          <a:stretch>
            <a:fillRect/>
          </a:stretch>
        </p:blipFill>
        <p:spPr bwMode="auto">
          <a:xfrm>
            <a:off x="3276600" y="4800600"/>
            <a:ext cx="2336800" cy="1752600"/>
          </a:xfrm>
          <a:prstGeom prst="rect">
            <a:avLst/>
          </a:prstGeom>
          <a:noFill/>
        </p:spPr>
      </p:pic>
      <p:pic>
        <p:nvPicPr>
          <p:cNvPr id="11269" name="Picture 5" descr="C:\Users\Owner\AppData\Local\Microsoft\Windows\Temporary Internet Files\Content.IE5\VIDYQFN6\MPj04387260000[1].jpg"/>
          <p:cNvPicPr>
            <a:picLocks noChangeAspect="1" noChangeArrowheads="1"/>
          </p:cNvPicPr>
          <p:nvPr/>
        </p:nvPicPr>
        <p:blipFill>
          <a:blip r:embed="rId4" cstate="print"/>
          <a:srcRect l="2778" t="18519" r="2778" b="25926"/>
          <a:stretch>
            <a:fillRect/>
          </a:stretch>
        </p:blipFill>
        <p:spPr bwMode="auto">
          <a:xfrm>
            <a:off x="6248400" y="3276600"/>
            <a:ext cx="2590800" cy="11430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43000"/>
          </a:xfrm>
        </p:spPr>
        <p:txBody>
          <a:bodyPr>
            <a:normAutofit fontScale="90000"/>
          </a:bodyPr>
          <a:lstStyle/>
          <a:p>
            <a:r>
              <a:rPr lang="en-US" dirty="0" smtClean="0"/>
              <a:t>How can we Build Relationships?</a:t>
            </a:r>
            <a:endParaRPr lang="en-US" dirty="0"/>
          </a:p>
        </p:txBody>
      </p:sp>
      <p:sp>
        <p:nvSpPr>
          <p:cNvPr id="3" name="Content Placeholder 2"/>
          <p:cNvSpPr>
            <a:spLocks noGrp="1"/>
          </p:cNvSpPr>
          <p:nvPr>
            <p:ph idx="1"/>
          </p:nvPr>
        </p:nvSpPr>
        <p:spPr>
          <a:xfrm>
            <a:off x="304800" y="1524000"/>
            <a:ext cx="8305800" cy="4541520"/>
          </a:xfrm>
        </p:spPr>
        <p:txBody>
          <a:bodyPr>
            <a:normAutofit/>
          </a:bodyPr>
          <a:lstStyle/>
          <a:p>
            <a:r>
              <a:rPr lang="en-US" dirty="0" smtClean="0"/>
              <a:t>Learn to communicate your feelings vs. thoughts</a:t>
            </a:r>
          </a:p>
          <a:p>
            <a:pPr lvl="0"/>
            <a:r>
              <a:rPr lang="en-US" dirty="0" smtClean="0"/>
              <a:t>Spend more time with friends/family </a:t>
            </a:r>
          </a:p>
          <a:p>
            <a:r>
              <a:rPr lang="en-US" dirty="0" smtClean="0"/>
              <a:t>Join or start groups with similar interests</a:t>
            </a:r>
          </a:p>
          <a:p>
            <a:r>
              <a:rPr lang="en-US" dirty="0" smtClean="0"/>
              <a:t>Common shared experiences build trust          create safety/promotes self-disclosure,           understanding, empathy          connects us                                                                                                           </a:t>
            </a:r>
          </a:p>
        </p:txBody>
      </p:sp>
      <p:pic>
        <p:nvPicPr>
          <p:cNvPr id="12291" name="Picture 3" descr="C:\Users\Owner\AppData\Local\Microsoft\Windows\Temporary Internet Files\Content.IE5\C6CYKOFB\MPj04383690000[1].jpg"/>
          <p:cNvPicPr>
            <a:picLocks noChangeAspect="1" noChangeArrowheads="1"/>
          </p:cNvPicPr>
          <p:nvPr/>
        </p:nvPicPr>
        <p:blipFill>
          <a:blip r:embed="rId3" cstate="print"/>
          <a:srcRect/>
          <a:stretch>
            <a:fillRect/>
          </a:stretch>
        </p:blipFill>
        <p:spPr bwMode="auto">
          <a:xfrm>
            <a:off x="5029200" y="4114800"/>
            <a:ext cx="2856517" cy="1898904"/>
          </a:xfrm>
          <a:prstGeom prst="rect">
            <a:avLst/>
          </a:prstGeom>
          <a:noFill/>
        </p:spPr>
      </p:pic>
      <p:pic>
        <p:nvPicPr>
          <p:cNvPr id="12292" name="Picture 4" descr="C:\Users\Owner\AppData\Local\Microsoft\Windows\Temporary Internet Files\Content.IE5\CXEV2V4N\MPj04394530000[1].jpg"/>
          <p:cNvPicPr>
            <a:picLocks noChangeAspect="1" noChangeArrowheads="1"/>
          </p:cNvPicPr>
          <p:nvPr/>
        </p:nvPicPr>
        <p:blipFill>
          <a:blip r:embed="rId4" cstate="print"/>
          <a:srcRect/>
          <a:stretch>
            <a:fillRect/>
          </a:stretch>
        </p:blipFill>
        <p:spPr bwMode="auto">
          <a:xfrm>
            <a:off x="838200" y="4495800"/>
            <a:ext cx="2971800" cy="1984030"/>
          </a:xfrm>
          <a:prstGeom prst="rect">
            <a:avLst/>
          </a:prstGeom>
          <a:noFill/>
        </p:spPr>
      </p:pic>
      <p:sp>
        <p:nvSpPr>
          <p:cNvPr id="12" name="Right Arrow 11"/>
          <p:cNvSpPr/>
          <p:nvPr/>
        </p:nvSpPr>
        <p:spPr>
          <a:xfrm>
            <a:off x="6477000" y="3048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257800" y="3429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981200" y="3810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066800"/>
          </a:xfrm>
        </p:spPr>
        <p:txBody>
          <a:bodyPr>
            <a:normAutofit fontScale="90000"/>
          </a:bodyPr>
          <a:lstStyle/>
          <a:p>
            <a:r>
              <a:rPr lang="en-US" dirty="0" smtClean="0"/>
              <a:t>Finding pathways to Relationships</a:t>
            </a:r>
            <a:endParaRPr lang="en-US" dirty="0"/>
          </a:p>
        </p:txBody>
      </p:sp>
      <p:sp>
        <p:nvSpPr>
          <p:cNvPr id="3" name="Content Placeholder 2"/>
          <p:cNvSpPr>
            <a:spLocks noGrp="1"/>
          </p:cNvSpPr>
          <p:nvPr>
            <p:ph idx="1"/>
          </p:nvPr>
        </p:nvSpPr>
        <p:spPr>
          <a:xfrm>
            <a:off x="304800" y="1600200"/>
            <a:ext cx="8305800" cy="4541520"/>
          </a:xfrm>
        </p:spPr>
        <p:txBody>
          <a:bodyPr/>
          <a:lstStyle/>
          <a:p>
            <a:r>
              <a:rPr lang="en-US" dirty="0" smtClean="0"/>
              <a:t>Build intimate partner relationships</a:t>
            </a:r>
          </a:p>
          <a:p>
            <a:r>
              <a:rPr lang="en-US" dirty="0" smtClean="0"/>
              <a:t>Make physical contact; touching is intimate.  E.g. a pat on the back, shake hands, kiss and hug the people and pets you love</a:t>
            </a:r>
          </a:p>
          <a:p>
            <a:endParaRPr lang="en-US" dirty="0"/>
          </a:p>
        </p:txBody>
      </p:sp>
      <p:pic>
        <p:nvPicPr>
          <p:cNvPr id="13314" name="Picture 2" descr="C:\Users\Owner\AppData\Local\Microsoft\Windows\Temporary Internet Files\Content.IE5\VIDYQFN6\MPj04423990000[1].jpg"/>
          <p:cNvPicPr>
            <a:picLocks noChangeAspect="1" noChangeArrowheads="1"/>
          </p:cNvPicPr>
          <p:nvPr/>
        </p:nvPicPr>
        <p:blipFill>
          <a:blip r:embed="rId3" cstate="print"/>
          <a:srcRect l="10528" t="33962" r="23619" b="5660"/>
          <a:stretch>
            <a:fillRect/>
          </a:stretch>
        </p:blipFill>
        <p:spPr bwMode="auto">
          <a:xfrm>
            <a:off x="228600" y="3733800"/>
            <a:ext cx="1981200" cy="2819400"/>
          </a:xfrm>
          <a:prstGeom prst="rect">
            <a:avLst/>
          </a:prstGeom>
          <a:noFill/>
        </p:spPr>
      </p:pic>
      <p:pic>
        <p:nvPicPr>
          <p:cNvPr id="8" name="Picture 7" descr="Family 2009 309.JPG"/>
          <p:cNvPicPr>
            <a:picLocks noChangeAspect="1"/>
          </p:cNvPicPr>
          <p:nvPr/>
        </p:nvPicPr>
        <p:blipFill>
          <a:blip r:embed="rId4" cstate="print"/>
          <a:srcRect l="10345" r="8620"/>
          <a:stretch>
            <a:fillRect/>
          </a:stretch>
        </p:blipFill>
        <p:spPr>
          <a:xfrm>
            <a:off x="5410200" y="3581400"/>
            <a:ext cx="3581400" cy="2958575"/>
          </a:xfrm>
          <a:prstGeom prst="rect">
            <a:avLst/>
          </a:prstGeom>
        </p:spPr>
      </p:pic>
      <p:pic>
        <p:nvPicPr>
          <p:cNvPr id="7" name="Picture 6" descr="Kate's retirement 2010 026.JPG"/>
          <p:cNvPicPr>
            <a:picLocks noChangeAspect="1"/>
          </p:cNvPicPr>
          <p:nvPr/>
        </p:nvPicPr>
        <p:blipFill>
          <a:blip r:embed="rId5" cstate="print"/>
          <a:srcRect l="18333" t="20000" r="15000"/>
          <a:stretch>
            <a:fillRect/>
          </a:stretch>
        </p:blipFill>
        <p:spPr>
          <a:xfrm>
            <a:off x="2286000" y="3352800"/>
            <a:ext cx="3048000" cy="27432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05800" cy="1295400"/>
          </a:xfrm>
        </p:spPr>
        <p:txBody>
          <a:bodyPr>
            <a:normAutofit fontScale="90000"/>
          </a:bodyPr>
          <a:lstStyle/>
          <a:p>
            <a:r>
              <a:rPr lang="en-US" dirty="0" smtClean="0"/>
              <a:t>Positivity – What does that mean to you? </a:t>
            </a:r>
            <a:endParaRPr lang="en-US" dirty="0"/>
          </a:p>
        </p:txBody>
      </p:sp>
      <p:sp>
        <p:nvSpPr>
          <p:cNvPr id="3" name="Content Placeholder 2"/>
          <p:cNvSpPr>
            <a:spLocks noGrp="1"/>
          </p:cNvSpPr>
          <p:nvPr>
            <p:ph idx="1"/>
          </p:nvPr>
        </p:nvSpPr>
        <p:spPr>
          <a:xfrm>
            <a:off x="457200" y="1600200"/>
            <a:ext cx="8229600" cy="4389120"/>
          </a:xfrm>
        </p:spPr>
        <p:txBody>
          <a:bodyPr>
            <a:normAutofit/>
          </a:bodyPr>
          <a:lstStyle/>
          <a:p>
            <a:r>
              <a:rPr lang="en-US" dirty="0" smtClean="0"/>
              <a:t>A range of positive emotions: appreciation to love, amusement to joy, hope to gratitude… goes beyond self-talk</a:t>
            </a:r>
          </a:p>
          <a:p>
            <a:r>
              <a:rPr lang="en-US" dirty="0" smtClean="0"/>
              <a:t>Doesn’t mean “Grin and bear it” or “Don’t worry, be happy” – Barbara Fredrickson</a:t>
            </a:r>
          </a:p>
          <a:p>
            <a:r>
              <a:rPr lang="en-US" dirty="0" smtClean="0"/>
              <a:t>Heart-felt</a:t>
            </a:r>
          </a:p>
          <a:p>
            <a:r>
              <a:rPr lang="en-US" dirty="0" smtClean="0"/>
              <a:t>It’s fleeting</a:t>
            </a:r>
          </a:p>
        </p:txBody>
      </p:sp>
      <p:pic>
        <p:nvPicPr>
          <p:cNvPr id="4" name="Picture 5" descr="C:\Users\Owner\AppData\Local\Microsoft\Windows\Temporary Internet Files\Content.IE5\VIDYQFN6\MPj04333350000[1].jpg"/>
          <p:cNvPicPr>
            <a:picLocks noChangeAspect="1" noChangeArrowheads="1"/>
          </p:cNvPicPr>
          <p:nvPr/>
        </p:nvPicPr>
        <p:blipFill>
          <a:blip r:embed="rId3" cstate="print"/>
          <a:srcRect/>
          <a:stretch>
            <a:fillRect/>
          </a:stretch>
        </p:blipFill>
        <p:spPr bwMode="auto">
          <a:xfrm>
            <a:off x="5715000" y="3810000"/>
            <a:ext cx="3251200" cy="2438400"/>
          </a:xfrm>
          <a:prstGeom prst="rect">
            <a:avLst/>
          </a:prstGeom>
          <a:noFill/>
        </p:spPr>
      </p:pic>
      <p:pic>
        <p:nvPicPr>
          <p:cNvPr id="5" name="Content Placeholder 3" descr="DSC01789.JPG"/>
          <p:cNvPicPr>
            <a:picLocks noChangeAspect="1"/>
          </p:cNvPicPr>
          <p:nvPr/>
        </p:nvPicPr>
        <p:blipFill>
          <a:blip r:embed="rId4" cstate="print"/>
          <a:srcRect l="1874" t="6998" b="27776"/>
          <a:stretch>
            <a:fillRect/>
          </a:stretch>
        </p:blipFill>
        <p:spPr>
          <a:xfrm>
            <a:off x="609600" y="4724400"/>
            <a:ext cx="4352394" cy="193671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Positivity</a:t>
            </a:r>
            <a:endParaRPr lang="en-US" dirty="0"/>
          </a:p>
        </p:txBody>
      </p:sp>
      <p:sp>
        <p:nvSpPr>
          <p:cNvPr id="3" name="Content Placeholder 2"/>
          <p:cNvSpPr>
            <a:spLocks noGrp="1"/>
          </p:cNvSpPr>
          <p:nvPr>
            <p:ph idx="1"/>
          </p:nvPr>
        </p:nvSpPr>
        <p:spPr>
          <a:xfrm>
            <a:off x="457200" y="1828800"/>
            <a:ext cx="8229600" cy="4389120"/>
          </a:xfrm>
        </p:spPr>
        <p:txBody>
          <a:bodyPr/>
          <a:lstStyle/>
          <a:p>
            <a:endParaRPr lang="en-US" dirty="0" smtClean="0"/>
          </a:p>
          <a:p>
            <a:r>
              <a:rPr lang="en-US" dirty="0" smtClean="0"/>
              <a:t>“Life gives us negativity.  It’s our job to create positivity.” – Barbara Fredrickson</a:t>
            </a:r>
          </a:p>
          <a:p>
            <a:r>
              <a:rPr lang="en-US" dirty="0" smtClean="0"/>
              <a:t>“Every situation has a good side and a bad side; each moment you decide.”</a:t>
            </a:r>
          </a:p>
          <a:p>
            <a:pPr>
              <a:buNone/>
            </a:pPr>
            <a:endParaRPr lang="en-US" dirty="0" smtClean="0"/>
          </a:p>
          <a:p>
            <a:r>
              <a:rPr lang="en-US" dirty="0" smtClean="0"/>
              <a:t>No emotion is banned</a:t>
            </a:r>
          </a:p>
          <a:p>
            <a:pPr>
              <a:buNone/>
            </a:pPr>
            <a:endParaRPr lang="en-US" dirty="0"/>
          </a:p>
        </p:txBody>
      </p:sp>
      <p:pic>
        <p:nvPicPr>
          <p:cNvPr id="14340" name="Picture 4" descr="C:\Users\Owner\AppData\Local\Microsoft\Windows\Temporary Internet Files\Content.IE5\C6CYKOFB\MPj04422240000[1].jpg"/>
          <p:cNvPicPr>
            <a:picLocks noChangeAspect="1" noChangeArrowheads="1"/>
          </p:cNvPicPr>
          <p:nvPr/>
        </p:nvPicPr>
        <p:blipFill>
          <a:blip r:embed="rId3" cstate="print"/>
          <a:srcRect/>
          <a:stretch>
            <a:fillRect/>
          </a:stretch>
        </p:blipFill>
        <p:spPr bwMode="auto">
          <a:xfrm>
            <a:off x="4724400" y="0"/>
            <a:ext cx="3352800" cy="2235200"/>
          </a:xfrm>
          <a:prstGeom prst="rect">
            <a:avLst/>
          </a:prstGeom>
          <a:noFill/>
        </p:spPr>
      </p:pic>
      <p:pic>
        <p:nvPicPr>
          <p:cNvPr id="5" name="Picture 4" descr="P9241000.JPG"/>
          <p:cNvPicPr>
            <a:picLocks noChangeAspect="1"/>
          </p:cNvPicPr>
          <p:nvPr/>
        </p:nvPicPr>
        <p:blipFill>
          <a:blip r:embed="rId4" cstate="print"/>
          <a:srcRect t="2649" r="9934"/>
          <a:stretch>
            <a:fillRect/>
          </a:stretch>
        </p:blipFill>
        <p:spPr>
          <a:xfrm>
            <a:off x="4112208" y="3657601"/>
            <a:ext cx="3736392" cy="30289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smtClean="0"/>
              <a:t>The Flourish Hypothesis</a:t>
            </a:r>
            <a:endParaRPr lang="en-US" dirty="0"/>
          </a:p>
        </p:txBody>
      </p:sp>
      <p:sp>
        <p:nvSpPr>
          <p:cNvPr id="3" name="Content Placeholder 2"/>
          <p:cNvSpPr>
            <a:spLocks noGrp="1"/>
          </p:cNvSpPr>
          <p:nvPr>
            <p:ph idx="1"/>
          </p:nvPr>
        </p:nvSpPr>
        <p:spPr>
          <a:xfrm>
            <a:off x="381000" y="1828800"/>
            <a:ext cx="8305800" cy="4495800"/>
          </a:xfrm>
        </p:spPr>
        <p:txBody>
          <a:bodyPr>
            <a:normAutofit lnSpcReduction="10000"/>
          </a:bodyPr>
          <a:lstStyle/>
          <a:p>
            <a:r>
              <a:rPr lang="en-US" dirty="0" smtClean="0"/>
              <a:t>Positivity is an active ingredient within human flourishing.</a:t>
            </a:r>
          </a:p>
          <a:p>
            <a:pPr>
              <a:buNone/>
            </a:pPr>
            <a:endParaRPr lang="en-US" dirty="0" smtClean="0"/>
          </a:p>
          <a:p>
            <a:r>
              <a:rPr lang="en-US" dirty="0" smtClean="0"/>
              <a:t>How much positive affect is needed to flourish?</a:t>
            </a:r>
          </a:p>
          <a:p>
            <a:r>
              <a:rPr lang="en-US" dirty="0" smtClean="0"/>
              <a:t>Pos: </a:t>
            </a:r>
            <a:r>
              <a:rPr lang="en-US" dirty="0" err="1" smtClean="0"/>
              <a:t>Neg</a:t>
            </a:r>
            <a:r>
              <a:rPr lang="en-US" dirty="0" smtClean="0"/>
              <a:t> &gt; or = to 3 to 1</a:t>
            </a:r>
          </a:p>
          <a:p>
            <a:r>
              <a:rPr lang="en-US" dirty="0" smtClean="0"/>
              <a:t>Pos: </a:t>
            </a:r>
            <a:r>
              <a:rPr lang="en-US" dirty="0" err="1" smtClean="0"/>
              <a:t>Neg</a:t>
            </a:r>
            <a:r>
              <a:rPr lang="en-US" dirty="0" smtClean="0"/>
              <a:t> &lt; 11 : 1</a:t>
            </a:r>
          </a:p>
          <a:p>
            <a:r>
              <a:rPr lang="en-US" dirty="0" smtClean="0"/>
              <a:t>Most Americans are at 2 to 1</a:t>
            </a:r>
          </a:p>
          <a:p>
            <a:pPr>
              <a:buNone/>
            </a:pPr>
            <a:endParaRPr lang="en-US" dirty="0" smtClean="0"/>
          </a:p>
          <a:p>
            <a:r>
              <a:rPr lang="en-US" dirty="0" smtClean="0"/>
              <a:t>Check out </a:t>
            </a:r>
            <a:r>
              <a:rPr lang="en-US" b="1" dirty="0" smtClean="0">
                <a:hlinkClick r:id="rId3"/>
              </a:rPr>
              <a:t>http://www.positivityratio.com</a:t>
            </a:r>
            <a:r>
              <a:rPr lang="en-US" b="1" dirty="0" smtClean="0"/>
              <a:t> </a:t>
            </a:r>
            <a:r>
              <a:rPr lang="en-US" dirty="0" smtClean="0"/>
              <a:t>to check your ratio</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1008888"/>
          </a:xfrm>
        </p:spPr>
        <p:txBody>
          <a:bodyPr>
            <a:normAutofit/>
          </a:bodyPr>
          <a:lstStyle/>
          <a:p>
            <a:r>
              <a:rPr lang="en-US" dirty="0" smtClean="0"/>
              <a:t>Negative vs. positive emotions</a:t>
            </a:r>
            <a:endParaRPr lang="en-US" dirty="0"/>
          </a:p>
        </p:txBody>
      </p:sp>
      <p:sp>
        <p:nvSpPr>
          <p:cNvPr id="3" name="Content Placeholder 2"/>
          <p:cNvSpPr>
            <a:spLocks noGrp="1"/>
          </p:cNvSpPr>
          <p:nvPr>
            <p:ph idx="1"/>
          </p:nvPr>
        </p:nvSpPr>
        <p:spPr>
          <a:xfrm>
            <a:off x="304800" y="1752600"/>
            <a:ext cx="8382000" cy="4572000"/>
          </a:xfrm>
        </p:spPr>
        <p:txBody>
          <a:bodyPr>
            <a:normAutofit lnSpcReduction="10000"/>
          </a:bodyPr>
          <a:lstStyle/>
          <a:p>
            <a:r>
              <a:rPr lang="en-US" dirty="0" smtClean="0"/>
              <a:t>Negative emotions narrow options and lead to specific action urges: Anger, Attack, Fear, Escape - Fredrickson (2001) </a:t>
            </a:r>
          </a:p>
          <a:p>
            <a:pPr>
              <a:buNone/>
            </a:pPr>
            <a:endParaRPr lang="en-US" dirty="0" smtClean="0"/>
          </a:p>
          <a:p>
            <a:r>
              <a:rPr lang="en-US" dirty="0" smtClean="0"/>
              <a:t>Positive emotions widen/broaden the array of thoughts and action urges that come to mind: Joy, Play, Create, Push Limits, Contentment, Sit Back &amp; Savor Life Circumstances</a:t>
            </a:r>
          </a:p>
          <a:p>
            <a:pPr>
              <a:buNone/>
            </a:pPr>
            <a:endParaRPr lang="en-US" dirty="0" smtClean="0"/>
          </a:p>
          <a:p>
            <a:r>
              <a:rPr lang="en-US" dirty="0" smtClean="0"/>
              <a:t>E.g. Those who regularly receive recognition and praise at the workplace…</a:t>
            </a:r>
          </a:p>
          <a:p>
            <a:pPr>
              <a:buNone/>
            </a:pP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The Undo Hypothesis</a:t>
            </a:r>
            <a:endParaRPr lang="en-US" dirty="0"/>
          </a:p>
        </p:txBody>
      </p:sp>
      <p:sp>
        <p:nvSpPr>
          <p:cNvPr id="3" name="Content Placeholder 2"/>
          <p:cNvSpPr>
            <a:spLocks noGrp="1"/>
          </p:cNvSpPr>
          <p:nvPr>
            <p:ph idx="1"/>
          </p:nvPr>
        </p:nvSpPr>
        <p:spPr/>
        <p:txBody>
          <a:bodyPr/>
          <a:lstStyle/>
          <a:p>
            <a:r>
              <a:rPr lang="en-US" dirty="0" smtClean="0"/>
              <a:t>If negative emotions narrow and positive emotions broaden….then positive emotions should be efficient antidotes for the lingering aftereffects of negative emotions.</a:t>
            </a:r>
          </a:p>
          <a:p>
            <a:r>
              <a:rPr lang="en-US" dirty="0" smtClean="0"/>
              <a:t>i.e., positive emotions can undo the effects of negative emotions</a:t>
            </a:r>
          </a:p>
        </p:txBody>
      </p:sp>
      <p:pic>
        <p:nvPicPr>
          <p:cNvPr id="17411" name="Picture 3" descr="C:\Users\Owner\AppData\Local\Microsoft\Windows\Temporary Internet Files\Content.IE5\C6CYKOFB\MCj03343020000[1].wmf"/>
          <p:cNvPicPr>
            <a:picLocks noChangeAspect="1" noChangeArrowheads="1"/>
          </p:cNvPicPr>
          <p:nvPr/>
        </p:nvPicPr>
        <p:blipFill>
          <a:blip r:embed="rId3" cstate="print"/>
          <a:srcRect/>
          <a:stretch>
            <a:fillRect/>
          </a:stretch>
        </p:blipFill>
        <p:spPr bwMode="auto">
          <a:xfrm>
            <a:off x="5105400" y="4343400"/>
            <a:ext cx="1447800" cy="2234133"/>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Increase Positive Emotions in the Workplace?</a:t>
            </a:r>
            <a:endParaRPr lang="en-US" dirty="0"/>
          </a:p>
        </p:txBody>
      </p:sp>
      <p:sp>
        <p:nvSpPr>
          <p:cNvPr id="3" name="Content Placeholder 2"/>
          <p:cNvSpPr>
            <a:spLocks noGrp="1"/>
          </p:cNvSpPr>
          <p:nvPr>
            <p:ph idx="1"/>
          </p:nvPr>
        </p:nvSpPr>
        <p:spPr>
          <a:xfrm>
            <a:off x="457200" y="1981200"/>
            <a:ext cx="8229600" cy="4389120"/>
          </a:xfrm>
        </p:spPr>
        <p:txBody>
          <a:bodyPr>
            <a:normAutofit/>
          </a:bodyPr>
          <a:lstStyle/>
          <a:p>
            <a:r>
              <a:rPr lang="en-US" dirty="0" smtClean="0"/>
              <a:t>Gratitude Letters/Visits; </a:t>
            </a:r>
            <a:r>
              <a:rPr lang="en-US" i="1" dirty="0" smtClean="0"/>
              <a:t>to a colleague</a:t>
            </a:r>
          </a:p>
          <a:p>
            <a:r>
              <a:rPr lang="en-US" dirty="0" smtClean="0"/>
              <a:t>Altruistic Acts; </a:t>
            </a:r>
            <a:r>
              <a:rPr lang="en-US" i="1" dirty="0" smtClean="0"/>
              <a:t>specifically in the workplace</a:t>
            </a:r>
          </a:p>
          <a:p>
            <a:r>
              <a:rPr lang="en-US" dirty="0" smtClean="0"/>
              <a:t>Mindfulness/Relaxation Activities </a:t>
            </a:r>
            <a:r>
              <a:rPr lang="en-US" i="1" dirty="0" smtClean="0"/>
              <a:t>during breaks</a:t>
            </a:r>
          </a:p>
          <a:p>
            <a:r>
              <a:rPr lang="en-US" dirty="0" smtClean="0"/>
              <a:t>Discover and Implement Strengths daily </a:t>
            </a:r>
            <a:r>
              <a:rPr lang="en-US" i="1" dirty="0" smtClean="0"/>
              <a:t>at work and leisure </a:t>
            </a:r>
          </a:p>
          <a:p>
            <a:r>
              <a:rPr lang="en-US" dirty="0" smtClean="0"/>
              <a:t>Nurture relationships, </a:t>
            </a:r>
            <a:r>
              <a:rPr lang="en-US" i="1" dirty="0" smtClean="0"/>
              <a:t>with colleagues</a:t>
            </a:r>
          </a:p>
          <a:p>
            <a:r>
              <a:rPr lang="en-US" dirty="0" smtClean="0"/>
              <a:t>Talk about the good stuff, not just                      problems</a:t>
            </a:r>
          </a:p>
        </p:txBody>
      </p:sp>
      <p:pic>
        <p:nvPicPr>
          <p:cNvPr id="19461" name="Picture 5" descr="C:\Users\Owner\AppData\Local\Microsoft\Windows\Temporary Internet Files\Content.IE5\1IK22LQE\MPj03029540000[1].jpg"/>
          <p:cNvPicPr>
            <a:picLocks noChangeAspect="1" noChangeArrowheads="1"/>
          </p:cNvPicPr>
          <p:nvPr/>
        </p:nvPicPr>
        <p:blipFill>
          <a:blip r:embed="rId3" cstate="print"/>
          <a:srcRect l="8155" r="7571"/>
          <a:stretch>
            <a:fillRect/>
          </a:stretch>
        </p:blipFill>
        <p:spPr bwMode="auto">
          <a:xfrm>
            <a:off x="6477000" y="4038600"/>
            <a:ext cx="2362200" cy="1999488"/>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LCC Wellness</a:t>
            </a:r>
            <a:endParaRPr lang="en-US" dirty="0"/>
          </a:p>
        </p:txBody>
      </p:sp>
      <p:sp>
        <p:nvSpPr>
          <p:cNvPr id="5" name="Content Placeholder 4"/>
          <p:cNvSpPr>
            <a:spLocks noGrp="1"/>
          </p:cNvSpPr>
          <p:nvPr>
            <p:ph idx="1"/>
          </p:nvPr>
        </p:nvSpPr>
        <p:spPr>
          <a:xfrm>
            <a:off x="381000" y="1295400"/>
            <a:ext cx="8153400" cy="4465320"/>
          </a:xfrm>
        </p:spPr>
        <p:txBody>
          <a:bodyPr>
            <a:normAutofit/>
          </a:bodyPr>
          <a:lstStyle/>
          <a:p>
            <a:r>
              <a:rPr lang="en-US" dirty="0" smtClean="0"/>
              <a:t>Making it easier for people to make the healthy choice</a:t>
            </a:r>
          </a:p>
          <a:p>
            <a:r>
              <a:rPr lang="en-US" dirty="0" smtClean="0"/>
              <a:t>E.g. Make the stairs more inviting:</a:t>
            </a:r>
            <a:endParaRPr lang="en-US" i="1" dirty="0" smtClean="0"/>
          </a:p>
          <a:p>
            <a:pPr>
              <a:buNone/>
            </a:pPr>
            <a:endParaRPr lang="en-US" i="1" dirty="0" smtClean="0"/>
          </a:p>
        </p:txBody>
      </p:sp>
      <p:pic>
        <p:nvPicPr>
          <p:cNvPr id="6" name="Picture 4"/>
          <p:cNvPicPr>
            <a:picLocks noChangeAspect="1" noChangeArrowheads="1"/>
          </p:cNvPicPr>
          <p:nvPr/>
        </p:nvPicPr>
        <p:blipFill>
          <a:blip r:embed="rId3" cstate="print"/>
          <a:srcRect/>
          <a:stretch>
            <a:fillRect/>
          </a:stretch>
        </p:blipFill>
        <p:spPr bwMode="auto">
          <a:xfrm>
            <a:off x="1905000" y="2692734"/>
            <a:ext cx="2393162" cy="3978109"/>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5867400" y="1828800"/>
            <a:ext cx="2845856" cy="477043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1143000"/>
          </a:xfrm>
        </p:spPr>
        <p:txBody>
          <a:bodyPr>
            <a:normAutofit/>
          </a:bodyPr>
          <a:lstStyle/>
          <a:p>
            <a:r>
              <a:rPr lang="en-US" dirty="0" smtClean="0"/>
              <a:t>Increase your positivity ratio</a:t>
            </a:r>
            <a:endParaRPr lang="en-US" dirty="0"/>
          </a:p>
        </p:txBody>
      </p:sp>
      <p:sp>
        <p:nvSpPr>
          <p:cNvPr id="3" name="Content Placeholder 2"/>
          <p:cNvSpPr>
            <a:spLocks noGrp="1"/>
          </p:cNvSpPr>
          <p:nvPr>
            <p:ph idx="1"/>
          </p:nvPr>
        </p:nvSpPr>
        <p:spPr>
          <a:xfrm>
            <a:off x="381000" y="1828800"/>
            <a:ext cx="8305800" cy="4495800"/>
          </a:xfrm>
        </p:spPr>
        <p:txBody>
          <a:bodyPr/>
          <a:lstStyle/>
          <a:p>
            <a:r>
              <a:rPr lang="en-US" dirty="0" smtClean="0"/>
              <a:t>To change emotional habits, it takes as much as changing any other behavior (e.g. daily exercise, losing weight, adding fruits/vegetables to your diet…)</a:t>
            </a:r>
          </a:p>
          <a:p>
            <a:r>
              <a:rPr lang="en-US" dirty="0" smtClean="0"/>
              <a:t>You can train your mind, eyes and heart to the positivity in your life.</a:t>
            </a:r>
          </a:p>
          <a:p>
            <a:r>
              <a:rPr lang="en-US" dirty="0" smtClean="0"/>
              <a:t>Find Positive meaning</a:t>
            </a:r>
          </a:p>
          <a:p>
            <a:r>
              <a:rPr lang="en-US" dirty="0" smtClean="0"/>
              <a:t>Acts of Kindness</a:t>
            </a:r>
          </a:p>
          <a:p>
            <a:r>
              <a:rPr lang="en-US" dirty="0" smtClean="0"/>
              <a:t>Connect with others</a:t>
            </a:r>
          </a:p>
          <a:p>
            <a:r>
              <a:rPr lang="en-US" dirty="0" smtClean="0"/>
              <a:t>Visualize success</a:t>
            </a:r>
            <a:endParaRPr lang="en-US" dirty="0"/>
          </a:p>
        </p:txBody>
      </p:sp>
      <p:pic>
        <p:nvPicPr>
          <p:cNvPr id="4" name="Content Placeholder 3" descr="DSC01972.JPG"/>
          <p:cNvPicPr>
            <a:picLocks noChangeAspect="1"/>
          </p:cNvPicPr>
          <p:nvPr/>
        </p:nvPicPr>
        <p:blipFill>
          <a:blip r:embed="rId3" cstate="print"/>
          <a:stretch>
            <a:fillRect/>
          </a:stretch>
        </p:blipFill>
        <p:spPr>
          <a:xfrm>
            <a:off x="4343400" y="3733800"/>
            <a:ext cx="3985918" cy="266826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305800" cy="838200"/>
          </a:xfrm>
        </p:spPr>
        <p:txBody>
          <a:bodyPr/>
          <a:lstStyle/>
          <a:p>
            <a:r>
              <a:rPr lang="en-US" dirty="0" smtClean="0"/>
              <a:t>Positivity</a:t>
            </a:r>
            <a:endParaRPr lang="en-US" dirty="0"/>
          </a:p>
        </p:txBody>
      </p:sp>
      <p:sp>
        <p:nvSpPr>
          <p:cNvPr id="3" name="Content Placeholder 2"/>
          <p:cNvSpPr>
            <a:spLocks noGrp="1"/>
          </p:cNvSpPr>
          <p:nvPr>
            <p:ph idx="1"/>
          </p:nvPr>
        </p:nvSpPr>
        <p:spPr>
          <a:xfrm>
            <a:off x="152400" y="1752600"/>
            <a:ext cx="8077200" cy="4572000"/>
          </a:xfrm>
        </p:spPr>
        <p:txBody>
          <a:bodyPr>
            <a:normAutofit lnSpcReduction="10000"/>
          </a:bodyPr>
          <a:lstStyle/>
          <a:p>
            <a:r>
              <a:rPr lang="en-US" b="1" i="1" dirty="0" smtClean="0"/>
              <a:t>You tap into it whenever you feel                  energized and excited by new ideas.                        You tap into it whenever you feel at                         one with your surroundings, at                            peace. You tap into it whenever you                          feel playful, creative, or silly. </a:t>
            </a:r>
          </a:p>
          <a:p>
            <a:pPr>
              <a:buNone/>
            </a:pPr>
            <a:endParaRPr lang="en-US" b="1" i="1" dirty="0" smtClean="0"/>
          </a:p>
          <a:p>
            <a:r>
              <a:rPr lang="en-US" b="1" i="1" dirty="0" smtClean="0"/>
              <a:t>You tap into it whenever you feel connected to others &amp; loved. In short, you tap into it whenever positive emotions resonate within you.”                     </a:t>
            </a:r>
            <a:r>
              <a:rPr lang="en-US" dirty="0" smtClean="0"/>
              <a:t>- Barbara Fredrickson, Positive Psychologist</a:t>
            </a:r>
          </a:p>
          <a:p>
            <a:pPr>
              <a:buNone/>
            </a:pPr>
            <a:endParaRPr lang="en-US" dirty="0" smtClean="0"/>
          </a:p>
          <a:p>
            <a:endParaRPr lang="en-US" dirty="0" smtClean="0"/>
          </a:p>
        </p:txBody>
      </p:sp>
      <p:pic>
        <p:nvPicPr>
          <p:cNvPr id="7" name="Picture 6" descr="Family 2009 308.JPG"/>
          <p:cNvPicPr>
            <a:picLocks noChangeAspect="1"/>
          </p:cNvPicPr>
          <p:nvPr/>
        </p:nvPicPr>
        <p:blipFill>
          <a:blip r:embed="rId3" cstate="print"/>
          <a:srcRect l="9445" t="16981" b="3178"/>
          <a:stretch>
            <a:fillRect/>
          </a:stretch>
        </p:blipFill>
        <p:spPr>
          <a:xfrm>
            <a:off x="6019800" y="304800"/>
            <a:ext cx="2971800" cy="4038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gradually, what could you add?  What could you take away?</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392288" y="1905000"/>
            <a:ext cx="8294512" cy="40386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05800" cy="932688"/>
          </a:xfrm>
        </p:spPr>
        <p:txBody>
          <a:bodyPr/>
          <a:lstStyle/>
          <a:p>
            <a:r>
              <a:rPr lang="en-US" dirty="0" smtClean="0"/>
              <a:t> SUMMARY</a:t>
            </a:r>
            <a:endParaRPr lang="en-US" dirty="0"/>
          </a:p>
        </p:txBody>
      </p:sp>
      <p:sp>
        <p:nvSpPr>
          <p:cNvPr id="3" name="Content Placeholder 2"/>
          <p:cNvSpPr>
            <a:spLocks noGrp="1"/>
          </p:cNvSpPr>
          <p:nvPr>
            <p:ph idx="1"/>
          </p:nvPr>
        </p:nvSpPr>
        <p:spPr>
          <a:xfrm>
            <a:off x="228600" y="1371600"/>
            <a:ext cx="8229600" cy="4389120"/>
          </a:xfrm>
        </p:spPr>
        <p:txBody>
          <a:bodyPr/>
          <a:lstStyle/>
          <a:p>
            <a:r>
              <a:rPr lang="en-US" sz="2800" dirty="0" smtClean="0"/>
              <a:t>Encourage healthy behaviors at work (and home); Model wellness; Support policies that promote wellness</a:t>
            </a:r>
          </a:p>
          <a:p>
            <a:endParaRPr lang="en-US" dirty="0"/>
          </a:p>
        </p:txBody>
      </p:sp>
      <p:pic>
        <p:nvPicPr>
          <p:cNvPr id="4" name="Picture 3" descr="Wellness Classes 003.jpg"/>
          <p:cNvPicPr>
            <a:picLocks noChangeAspect="1"/>
          </p:cNvPicPr>
          <p:nvPr/>
        </p:nvPicPr>
        <p:blipFill>
          <a:blip r:embed="rId2" cstate="print"/>
          <a:stretch>
            <a:fillRect/>
          </a:stretch>
        </p:blipFill>
        <p:spPr>
          <a:xfrm>
            <a:off x="2209800" y="2362200"/>
            <a:ext cx="5740400" cy="43053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008888"/>
          </a:xfrm>
        </p:spPr>
        <p:txBody>
          <a:bodyPr/>
          <a:lstStyle/>
          <a:p>
            <a:r>
              <a:rPr lang="en-US" dirty="0" smtClean="0"/>
              <a:t> SUMMARY</a:t>
            </a:r>
            <a:endParaRPr lang="en-US" dirty="0"/>
          </a:p>
        </p:txBody>
      </p:sp>
      <p:sp>
        <p:nvSpPr>
          <p:cNvPr id="3" name="Content Placeholder 2"/>
          <p:cNvSpPr>
            <a:spLocks noGrp="1"/>
          </p:cNvSpPr>
          <p:nvPr>
            <p:ph idx="1"/>
          </p:nvPr>
        </p:nvSpPr>
        <p:spPr>
          <a:xfrm>
            <a:off x="381000" y="1295400"/>
            <a:ext cx="8305800" cy="5029200"/>
          </a:xfrm>
        </p:spPr>
        <p:txBody>
          <a:bodyPr/>
          <a:lstStyle/>
          <a:p>
            <a:r>
              <a:rPr lang="en-US" sz="3200" dirty="0" smtClean="0"/>
              <a:t>Relationships: Reach out, make connections, improve relationships: you’ll live longer and better</a:t>
            </a:r>
          </a:p>
          <a:p>
            <a:endParaRPr lang="en-US" dirty="0"/>
          </a:p>
        </p:txBody>
      </p:sp>
      <p:pic>
        <p:nvPicPr>
          <p:cNvPr id="6" name="Picture 5" descr="Health Fair 2010 029.jpg"/>
          <p:cNvPicPr>
            <a:picLocks noChangeAspect="1"/>
          </p:cNvPicPr>
          <p:nvPr/>
        </p:nvPicPr>
        <p:blipFill>
          <a:blip r:embed="rId2" cstate="print"/>
          <a:srcRect l="1408" t="7512" r="2817"/>
          <a:stretch>
            <a:fillRect/>
          </a:stretch>
        </p:blipFill>
        <p:spPr>
          <a:xfrm>
            <a:off x="2286000" y="2480422"/>
            <a:ext cx="5728537" cy="414897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1143000"/>
          </a:xfrm>
        </p:spPr>
        <p:txBody>
          <a:bodyPr/>
          <a:lstStyle/>
          <a:p>
            <a:r>
              <a:rPr lang="en-US" dirty="0" smtClean="0"/>
              <a:t>SUMMARY</a:t>
            </a:r>
            <a:endParaRPr lang="en-US" dirty="0"/>
          </a:p>
        </p:txBody>
      </p:sp>
      <p:sp>
        <p:nvSpPr>
          <p:cNvPr id="3" name="Content Placeholder 2"/>
          <p:cNvSpPr>
            <a:spLocks noGrp="1"/>
          </p:cNvSpPr>
          <p:nvPr>
            <p:ph idx="1"/>
          </p:nvPr>
        </p:nvSpPr>
        <p:spPr>
          <a:xfrm>
            <a:off x="381000" y="1828800"/>
            <a:ext cx="8229600" cy="4389120"/>
          </a:xfrm>
        </p:spPr>
        <p:txBody>
          <a:bodyPr/>
          <a:lstStyle/>
          <a:p>
            <a:r>
              <a:rPr lang="en-US" sz="4000" dirty="0" smtClean="0"/>
              <a:t>Increase the positivity in your life: a key to                                           wellness</a:t>
            </a:r>
          </a:p>
          <a:p>
            <a:pPr>
              <a:buNone/>
            </a:pPr>
            <a:r>
              <a:rPr lang="en-US" sz="4000" dirty="0" smtClean="0"/>
              <a:t>  </a:t>
            </a:r>
            <a:endParaRPr lang="en-US" sz="4000" dirty="0"/>
          </a:p>
        </p:txBody>
      </p:sp>
      <p:pic>
        <p:nvPicPr>
          <p:cNvPr id="4" name="Content Placeholder 3" descr="Health Fair 2010 009.jpg"/>
          <p:cNvPicPr>
            <a:picLocks noChangeAspect="1"/>
          </p:cNvPicPr>
          <p:nvPr/>
        </p:nvPicPr>
        <p:blipFill>
          <a:blip r:embed="rId3" cstate="print"/>
          <a:stretch>
            <a:fillRect/>
          </a:stretch>
        </p:blipFill>
        <p:spPr>
          <a:xfrm>
            <a:off x="3124200" y="2667000"/>
            <a:ext cx="5395383" cy="404653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428858" y="125160"/>
            <a:ext cx="5866366" cy="642804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Tobacco Free Work place</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77384" y="1600200"/>
            <a:ext cx="8133216" cy="502475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295400" y="3124200"/>
            <a:ext cx="2971800" cy="29718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142999" y="685799"/>
            <a:ext cx="7150897" cy="1981201"/>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791200" y="3505200"/>
            <a:ext cx="1200150" cy="250317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4114800" y="355600"/>
            <a:ext cx="4572000" cy="6096000"/>
          </a:xfrm>
          <a:prstGeom prst="rect">
            <a:avLst/>
          </a:prstGeom>
          <a:noFill/>
          <a:ln w="9525">
            <a:noFill/>
            <a:miter lim="800000"/>
            <a:headEnd/>
            <a:tailEnd/>
          </a:ln>
          <a:effectLst/>
        </p:spPr>
      </p:pic>
      <p:sp>
        <p:nvSpPr>
          <p:cNvPr id="5" name="TextBox 4"/>
          <p:cNvSpPr txBox="1"/>
          <p:nvPr/>
        </p:nvSpPr>
        <p:spPr>
          <a:xfrm>
            <a:off x="609600" y="2286000"/>
            <a:ext cx="3124200" cy="1938992"/>
          </a:xfrm>
          <a:prstGeom prst="rect">
            <a:avLst/>
          </a:prstGeom>
          <a:noFill/>
        </p:spPr>
        <p:txBody>
          <a:bodyPr wrap="square" rtlCol="0">
            <a:spAutoFit/>
          </a:bodyPr>
          <a:lstStyle/>
          <a:p>
            <a:r>
              <a:rPr lang="en-US" sz="4000" dirty="0" smtClean="0"/>
              <a:t>Healthier Vending Machines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ooter Placeholder 3"/>
          <p:cNvSpPr>
            <a:spLocks noGrp="1"/>
          </p:cNvSpPr>
          <p:nvPr>
            <p:ph type="ftr" sz="quarter" idx="10"/>
          </p:nvPr>
        </p:nvSpPr>
        <p:spPr/>
        <p:txBody>
          <a:bodyPr/>
          <a:lstStyle/>
          <a:p>
            <a:r>
              <a:rPr lang="en-US"/>
              <a:t>© SAIF CORPORATION  | </a:t>
            </a:r>
            <a:fld id="{3B17E36F-46DC-4462-A04B-43DFF3E81383}" type="datetime4">
              <a:rPr lang="en-US"/>
              <a:pPr/>
              <a:t>May 17, 2011</a:t>
            </a:fld>
            <a:endParaRPr lang="en-US"/>
          </a:p>
        </p:txBody>
      </p:sp>
      <p:sp>
        <p:nvSpPr>
          <p:cNvPr id="68" name="Slide Number Placeholder 4"/>
          <p:cNvSpPr>
            <a:spLocks noGrp="1"/>
          </p:cNvSpPr>
          <p:nvPr>
            <p:ph type="sldNum" sz="quarter" idx="11"/>
          </p:nvPr>
        </p:nvSpPr>
        <p:spPr/>
        <p:txBody>
          <a:bodyPr/>
          <a:lstStyle/>
          <a:p>
            <a:r>
              <a:rPr lang="en-US"/>
              <a:t>Page </a:t>
            </a:r>
            <a:fld id="{84DACDE7-3C1C-458E-B77D-B3E7EC2E74C8}" type="slidenum">
              <a:rPr lang="en-US"/>
              <a:pPr/>
              <a:t>8</a:t>
            </a:fld>
            <a:endParaRPr lang="en-US"/>
          </a:p>
        </p:txBody>
      </p:sp>
      <p:grpSp>
        <p:nvGrpSpPr>
          <p:cNvPr id="2" name="Group 70"/>
          <p:cNvGrpSpPr>
            <a:grpSpLocks/>
          </p:cNvGrpSpPr>
          <p:nvPr/>
        </p:nvGrpSpPr>
        <p:grpSpPr bwMode="auto">
          <a:xfrm>
            <a:off x="3429000" y="1371600"/>
            <a:ext cx="4800600" cy="4692650"/>
            <a:chOff x="1733" y="578"/>
            <a:chExt cx="3174" cy="3166"/>
          </a:xfrm>
        </p:grpSpPr>
        <p:grpSp>
          <p:nvGrpSpPr>
            <p:cNvPr id="3" name="Group 2"/>
            <p:cNvGrpSpPr>
              <a:grpSpLocks/>
            </p:cNvGrpSpPr>
            <p:nvPr/>
          </p:nvGrpSpPr>
          <p:grpSpPr bwMode="auto">
            <a:xfrm>
              <a:off x="1733" y="1298"/>
              <a:ext cx="395" cy="1635"/>
              <a:chOff x="1733" y="1298"/>
              <a:chExt cx="395" cy="1635"/>
            </a:xfrm>
          </p:grpSpPr>
          <p:sp>
            <p:nvSpPr>
              <p:cNvPr id="13315" name="Freeform 3"/>
              <p:cNvSpPr>
                <a:spLocks/>
              </p:cNvSpPr>
              <p:nvPr/>
            </p:nvSpPr>
            <p:spPr bwMode="auto">
              <a:xfrm>
                <a:off x="1896" y="1944"/>
                <a:ext cx="117" cy="989"/>
              </a:xfrm>
              <a:custGeom>
                <a:avLst/>
                <a:gdLst/>
                <a:ahLst/>
                <a:cxnLst>
                  <a:cxn ang="0">
                    <a:pos x="1" y="76"/>
                  </a:cxn>
                  <a:cxn ang="0">
                    <a:pos x="0" y="268"/>
                  </a:cxn>
                  <a:cxn ang="0">
                    <a:pos x="5" y="476"/>
                  </a:cxn>
                  <a:cxn ang="0">
                    <a:pos x="15" y="680"/>
                  </a:cxn>
                  <a:cxn ang="0">
                    <a:pos x="23" y="786"/>
                  </a:cxn>
                  <a:cxn ang="0">
                    <a:pos x="41" y="988"/>
                  </a:cxn>
                  <a:cxn ang="0">
                    <a:pos x="116" y="857"/>
                  </a:cxn>
                  <a:cxn ang="0">
                    <a:pos x="99" y="730"/>
                  </a:cxn>
                  <a:cxn ang="0">
                    <a:pos x="84" y="530"/>
                  </a:cxn>
                  <a:cxn ang="0">
                    <a:pos x="76" y="365"/>
                  </a:cxn>
                  <a:cxn ang="0">
                    <a:pos x="72" y="185"/>
                  </a:cxn>
                  <a:cxn ang="0">
                    <a:pos x="72" y="0"/>
                  </a:cxn>
                  <a:cxn ang="0">
                    <a:pos x="1" y="76"/>
                  </a:cxn>
                </a:cxnLst>
                <a:rect l="0" t="0" r="r" b="b"/>
                <a:pathLst>
                  <a:path w="117" h="989">
                    <a:moveTo>
                      <a:pt x="1" y="76"/>
                    </a:moveTo>
                    <a:lnTo>
                      <a:pt x="0" y="268"/>
                    </a:lnTo>
                    <a:lnTo>
                      <a:pt x="5" y="476"/>
                    </a:lnTo>
                    <a:lnTo>
                      <a:pt x="15" y="680"/>
                    </a:lnTo>
                    <a:lnTo>
                      <a:pt x="23" y="786"/>
                    </a:lnTo>
                    <a:lnTo>
                      <a:pt x="41" y="988"/>
                    </a:lnTo>
                    <a:lnTo>
                      <a:pt x="116" y="857"/>
                    </a:lnTo>
                    <a:lnTo>
                      <a:pt x="99" y="730"/>
                    </a:lnTo>
                    <a:lnTo>
                      <a:pt x="84" y="530"/>
                    </a:lnTo>
                    <a:lnTo>
                      <a:pt x="76" y="365"/>
                    </a:lnTo>
                    <a:lnTo>
                      <a:pt x="72" y="185"/>
                    </a:lnTo>
                    <a:lnTo>
                      <a:pt x="72" y="0"/>
                    </a:lnTo>
                    <a:lnTo>
                      <a:pt x="1" y="76"/>
                    </a:lnTo>
                  </a:path>
                </a:pathLst>
              </a:custGeom>
              <a:solidFill>
                <a:srgbClr val="CECECE"/>
              </a:solidFill>
              <a:ln w="12700" cap="rnd" cmpd="sng">
                <a:solidFill>
                  <a:schemeClr val="tx1"/>
                </a:solidFill>
                <a:prstDash val="solid"/>
                <a:round/>
                <a:headEnd type="none" w="med" len="med"/>
                <a:tailEnd type="none" w="med" len="med"/>
              </a:ln>
              <a:effectLst/>
            </p:spPr>
            <p:txBody>
              <a:bodyPr/>
              <a:lstStyle/>
              <a:p>
                <a:endParaRPr lang="en-US"/>
              </a:p>
            </p:txBody>
          </p:sp>
          <p:sp>
            <p:nvSpPr>
              <p:cNvPr id="13316" name="Freeform 4"/>
              <p:cNvSpPr>
                <a:spLocks/>
              </p:cNvSpPr>
              <p:nvPr/>
            </p:nvSpPr>
            <p:spPr bwMode="auto">
              <a:xfrm>
                <a:off x="1880" y="1305"/>
                <a:ext cx="248" cy="1302"/>
              </a:xfrm>
              <a:custGeom>
                <a:avLst/>
                <a:gdLst/>
                <a:ahLst/>
                <a:cxnLst>
                  <a:cxn ang="0">
                    <a:pos x="5" y="0"/>
                  </a:cxn>
                  <a:cxn ang="0">
                    <a:pos x="181" y="142"/>
                  </a:cxn>
                  <a:cxn ang="0">
                    <a:pos x="207" y="174"/>
                  </a:cxn>
                  <a:cxn ang="0">
                    <a:pos x="240" y="259"/>
                  </a:cxn>
                  <a:cxn ang="0">
                    <a:pos x="243" y="317"/>
                  </a:cxn>
                  <a:cxn ang="0">
                    <a:pos x="242" y="427"/>
                  </a:cxn>
                  <a:cxn ang="0">
                    <a:pos x="241" y="612"/>
                  </a:cxn>
                  <a:cxn ang="0">
                    <a:pos x="242" y="894"/>
                  </a:cxn>
                  <a:cxn ang="0">
                    <a:pos x="244" y="986"/>
                  </a:cxn>
                  <a:cxn ang="0">
                    <a:pos x="247" y="1073"/>
                  </a:cxn>
                  <a:cxn ang="0">
                    <a:pos x="238" y="1133"/>
                  </a:cxn>
                  <a:cxn ang="0">
                    <a:pos x="225" y="1185"/>
                  </a:cxn>
                  <a:cxn ang="0">
                    <a:pos x="209" y="1205"/>
                  </a:cxn>
                  <a:cxn ang="0">
                    <a:pos x="185" y="1223"/>
                  </a:cxn>
                  <a:cxn ang="0">
                    <a:pos x="0" y="1301"/>
                  </a:cxn>
                  <a:cxn ang="0">
                    <a:pos x="5" y="0"/>
                  </a:cxn>
                </a:cxnLst>
                <a:rect l="0" t="0" r="r" b="b"/>
                <a:pathLst>
                  <a:path w="248" h="1302">
                    <a:moveTo>
                      <a:pt x="5" y="0"/>
                    </a:moveTo>
                    <a:lnTo>
                      <a:pt x="181" y="142"/>
                    </a:lnTo>
                    <a:lnTo>
                      <a:pt x="207" y="174"/>
                    </a:lnTo>
                    <a:lnTo>
                      <a:pt x="240" y="259"/>
                    </a:lnTo>
                    <a:lnTo>
                      <a:pt x="243" y="317"/>
                    </a:lnTo>
                    <a:lnTo>
                      <a:pt x="242" y="427"/>
                    </a:lnTo>
                    <a:lnTo>
                      <a:pt x="241" y="612"/>
                    </a:lnTo>
                    <a:lnTo>
                      <a:pt x="242" y="894"/>
                    </a:lnTo>
                    <a:lnTo>
                      <a:pt x="244" y="986"/>
                    </a:lnTo>
                    <a:lnTo>
                      <a:pt x="247" y="1073"/>
                    </a:lnTo>
                    <a:lnTo>
                      <a:pt x="238" y="1133"/>
                    </a:lnTo>
                    <a:lnTo>
                      <a:pt x="225" y="1185"/>
                    </a:lnTo>
                    <a:lnTo>
                      <a:pt x="209" y="1205"/>
                    </a:lnTo>
                    <a:lnTo>
                      <a:pt x="185" y="1223"/>
                    </a:lnTo>
                    <a:lnTo>
                      <a:pt x="0" y="1301"/>
                    </a:lnTo>
                    <a:lnTo>
                      <a:pt x="5"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US"/>
              </a:p>
            </p:txBody>
          </p:sp>
          <p:sp>
            <p:nvSpPr>
              <p:cNvPr id="13317" name="Freeform 5"/>
              <p:cNvSpPr>
                <a:spLocks/>
              </p:cNvSpPr>
              <p:nvPr/>
            </p:nvSpPr>
            <p:spPr bwMode="auto">
              <a:xfrm>
                <a:off x="1776" y="1298"/>
                <a:ext cx="229" cy="1353"/>
              </a:xfrm>
              <a:custGeom>
                <a:avLst/>
                <a:gdLst/>
                <a:ahLst/>
                <a:cxnLst>
                  <a:cxn ang="0">
                    <a:pos x="16" y="60"/>
                  </a:cxn>
                  <a:cxn ang="0">
                    <a:pos x="39" y="23"/>
                  </a:cxn>
                  <a:cxn ang="0">
                    <a:pos x="74" y="0"/>
                  </a:cxn>
                  <a:cxn ang="0">
                    <a:pos x="117" y="6"/>
                  </a:cxn>
                  <a:cxn ang="0">
                    <a:pos x="145" y="31"/>
                  </a:cxn>
                  <a:cxn ang="0">
                    <a:pos x="157" y="94"/>
                  </a:cxn>
                  <a:cxn ang="0">
                    <a:pos x="162" y="243"/>
                  </a:cxn>
                  <a:cxn ang="0">
                    <a:pos x="172" y="573"/>
                  </a:cxn>
                  <a:cxn ang="0">
                    <a:pos x="184" y="835"/>
                  </a:cxn>
                  <a:cxn ang="0">
                    <a:pos x="228" y="1095"/>
                  </a:cxn>
                  <a:cxn ang="0">
                    <a:pos x="223" y="1181"/>
                  </a:cxn>
                  <a:cxn ang="0">
                    <a:pos x="217" y="1352"/>
                  </a:cxn>
                  <a:cxn ang="0">
                    <a:pos x="151" y="1298"/>
                  </a:cxn>
                  <a:cxn ang="0">
                    <a:pos x="106" y="1327"/>
                  </a:cxn>
                  <a:cxn ang="0">
                    <a:pos x="71" y="1334"/>
                  </a:cxn>
                  <a:cxn ang="0">
                    <a:pos x="50" y="1321"/>
                  </a:cxn>
                  <a:cxn ang="0">
                    <a:pos x="35" y="1280"/>
                  </a:cxn>
                  <a:cxn ang="0">
                    <a:pos x="21" y="1056"/>
                  </a:cxn>
                  <a:cxn ang="0">
                    <a:pos x="15" y="839"/>
                  </a:cxn>
                  <a:cxn ang="0">
                    <a:pos x="5" y="493"/>
                  </a:cxn>
                  <a:cxn ang="0">
                    <a:pos x="0" y="219"/>
                  </a:cxn>
                  <a:cxn ang="0">
                    <a:pos x="3" y="140"/>
                  </a:cxn>
                  <a:cxn ang="0">
                    <a:pos x="16" y="60"/>
                  </a:cxn>
                </a:cxnLst>
                <a:rect l="0" t="0" r="r" b="b"/>
                <a:pathLst>
                  <a:path w="229" h="1353">
                    <a:moveTo>
                      <a:pt x="16" y="60"/>
                    </a:moveTo>
                    <a:lnTo>
                      <a:pt x="39" y="23"/>
                    </a:lnTo>
                    <a:lnTo>
                      <a:pt x="74" y="0"/>
                    </a:lnTo>
                    <a:lnTo>
                      <a:pt x="117" y="6"/>
                    </a:lnTo>
                    <a:lnTo>
                      <a:pt x="145" y="31"/>
                    </a:lnTo>
                    <a:lnTo>
                      <a:pt x="157" y="94"/>
                    </a:lnTo>
                    <a:lnTo>
                      <a:pt x="162" y="243"/>
                    </a:lnTo>
                    <a:lnTo>
                      <a:pt x="172" y="573"/>
                    </a:lnTo>
                    <a:lnTo>
                      <a:pt x="184" y="835"/>
                    </a:lnTo>
                    <a:lnTo>
                      <a:pt x="228" y="1095"/>
                    </a:lnTo>
                    <a:lnTo>
                      <a:pt x="223" y="1181"/>
                    </a:lnTo>
                    <a:lnTo>
                      <a:pt x="217" y="1352"/>
                    </a:lnTo>
                    <a:lnTo>
                      <a:pt x="151" y="1298"/>
                    </a:lnTo>
                    <a:lnTo>
                      <a:pt x="106" y="1327"/>
                    </a:lnTo>
                    <a:lnTo>
                      <a:pt x="71" y="1334"/>
                    </a:lnTo>
                    <a:lnTo>
                      <a:pt x="50" y="1321"/>
                    </a:lnTo>
                    <a:lnTo>
                      <a:pt x="35" y="1280"/>
                    </a:lnTo>
                    <a:lnTo>
                      <a:pt x="21" y="1056"/>
                    </a:lnTo>
                    <a:lnTo>
                      <a:pt x="15" y="839"/>
                    </a:lnTo>
                    <a:lnTo>
                      <a:pt x="5" y="493"/>
                    </a:lnTo>
                    <a:lnTo>
                      <a:pt x="0" y="219"/>
                    </a:lnTo>
                    <a:lnTo>
                      <a:pt x="3" y="140"/>
                    </a:lnTo>
                    <a:lnTo>
                      <a:pt x="16" y="6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US"/>
              </a:p>
            </p:txBody>
          </p:sp>
          <p:sp>
            <p:nvSpPr>
              <p:cNvPr id="13318" name="Freeform 6"/>
              <p:cNvSpPr>
                <a:spLocks/>
              </p:cNvSpPr>
              <p:nvPr/>
            </p:nvSpPr>
            <p:spPr bwMode="auto">
              <a:xfrm>
                <a:off x="1733" y="1606"/>
                <a:ext cx="61" cy="186"/>
              </a:xfrm>
              <a:custGeom>
                <a:avLst/>
                <a:gdLst/>
                <a:ahLst/>
                <a:cxnLst>
                  <a:cxn ang="0">
                    <a:pos x="51" y="0"/>
                  </a:cxn>
                  <a:cxn ang="0">
                    <a:pos x="0" y="12"/>
                  </a:cxn>
                  <a:cxn ang="0">
                    <a:pos x="10" y="185"/>
                  </a:cxn>
                  <a:cxn ang="0">
                    <a:pos x="60" y="176"/>
                  </a:cxn>
                  <a:cxn ang="0">
                    <a:pos x="51" y="0"/>
                  </a:cxn>
                </a:cxnLst>
                <a:rect l="0" t="0" r="r" b="b"/>
                <a:pathLst>
                  <a:path w="61" h="186">
                    <a:moveTo>
                      <a:pt x="51" y="0"/>
                    </a:moveTo>
                    <a:lnTo>
                      <a:pt x="0" y="12"/>
                    </a:lnTo>
                    <a:lnTo>
                      <a:pt x="10" y="185"/>
                    </a:lnTo>
                    <a:lnTo>
                      <a:pt x="60" y="176"/>
                    </a:lnTo>
                    <a:lnTo>
                      <a:pt x="51" y="0"/>
                    </a:lnTo>
                  </a:path>
                </a:pathLst>
              </a:custGeom>
              <a:solidFill>
                <a:schemeClr val="tx2"/>
              </a:solidFill>
              <a:ln w="12700" cap="rnd" cmpd="sng">
                <a:solidFill>
                  <a:schemeClr val="tx1"/>
                </a:solidFill>
                <a:prstDash val="solid"/>
                <a:round/>
                <a:headEnd type="none" w="med" len="med"/>
                <a:tailEnd type="none" w="med" len="med"/>
              </a:ln>
              <a:effectLst/>
            </p:spPr>
            <p:txBody>
              <a:bodyPr/>
              <a:lstStyle/>
              <a:p>
                <a:endParaRPr lang="en-US"/>
              </a:p>
            </p:txBody>
          </p:sp>
        </p:grpSp>
        <p:sp>
          <p:nvSpPr>
            <p:cNvPr id="13319" name="Rectangle 7"/>
            <p:cNvSpPr>
              <a:spLocks noChangeArrowheads="1"/>
            </p:cNvSpPr>
            <p:nvPr/>
          </p:nvSpPr>
          <p:spPr bwMode="auto">
            <a:xfrm>
              <a:off x="2407" y="2709"/>
              <a:ext cx="81" cy="598"/>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13320" name="Freeform 8"/>
            <p:cNvSpPr>
              <a:spLocks/>
            </p:cNvSpPr>
            <p:nvPr/>
          </p:nvSpPr>
          <p:spPr bwMode="auto">
            <a:xfrm>
              <a:off x="2067" y="2915"/>
              <a:ext cx="191" cy="178"/>
            </a:xfrm>
            <a:custGeom>
              <a:avLst/>
              <a:gdLst/>
              <a:ahLst/>
              <a:cxnLst>
                <a:cxn ang="0">
                  <a:pos x="190" y="4"/>
                </a:cxn>
                <a:cxn ang="0">
                  <a:pos x="140" y="148"/>
                </a:cxn>
                <a:cxn ang="0">
                  <a:pos x="12" y="177"/>
                </a:cxn>
                <a:cxn ang="0">
                  <a:pos x="0" y="152"/>
                </a:cxn>
                <a:cxn ang="0">
                  <a:pos x="120" y="119"/>
                </a:cxn>
                <a:cxn ang="0">
                  <a:pos x="163" y="0"/>
                </a:cxn>
              </a:cxnLst>
              <a:rect l="0" t="0" r="r" b="b"/>
              <a:pathLst>
                <a:path w="191" h="178">
                  <a:moveTo>
                    <a:pt x="190" y="4"/>
                  </a:moveTo>
                  <a:lnTo>
                    <a:pt x="140" y="148"/>
                  </a:lnTo>
                  <a:lnTo>
                    <a:pt x="12" y="177"/>
                  </a:lnTo>
                  <a:lnTo>
                    <a:pt x="0" y="152"/>
                  </a:lnTo>
                  <a:lnTo>
                    <a:pt x="120" y="119"/>
                  </a:lnTo>
                  <a:lnTo>
                    <a:pt x="163" y="0"/>
                  </a:lnTo>
                </a:path>
              </a:pathLst>
            </a:custGeom>
            <a:solidFill>
              <a:srgbClr val="CECECE"/>
            </a:solidFill>
            <a:ln w="12700" cap="rnd" cmpd="sng">
              <a:solidFill>
                <a:schemeClr val="tx1"/>
              </a:solidFill>
              <a:prstDash val="solid"/>
              <a:round/>
              <a:headEnd type="none" w="med" len="med"/>
              <a:tailEnd type="none" w="med" len="med"/>
            </a:ln>
            <a:effectLst/>
          </p:spPr>
          <p:txBody>
            <a:bodyPr/>
            <a:lstStyle/>
            <a:p>
              <a:endParaRPr lang="en-US"/>
            </a:p>
          </p:txBody>
        </p:sp>
        <p:grpSp>
          <p:nvGrpSpPr>
            <p:cNvPr id="4" name="Group 9"/>
            <p:cNvGrpSpPr>
              <a:grpSpLocks/>
            </p:cNvGrpSpPr>
            <p:nvPr/>
          </p:nvGrpSpPr>
          <p:grpSpPr bwMode="auto">
            <a:xfrm>
              <a:off x="1800" y="3340"/>
              <a:ext cx="1298" cy="270"/>
              <a:chOff x="1800" y="3340"/>
              <a:chExt cx="1298" cy="270"/>
            </a:xfrm>
          </p:grpSpPr>
          <p:sp>
            <p:nvSpPr>
              <p:cNvPr id="13322" name="Freeform 10"/>
              <p:cNvSpPr>
                <a:spLocks/>
              </p:cNvSpPr>
              <p:nvPr/>
            </p:nvSpPr>
            <p:spPr bwMode="auto">
              <a:xfrm>
                <a:off x="1800" y="3340"/>
                <a:ext cx="644" cy="270"/>
              </a:xfrm>
              <a:custGeom>
                <a:avLst/>
                <a:gdLst/>
                <a:ahLst/>
                <a:cxnLst>
                  <a:cxn ang="0">
                    <a:pos x="550" y="0"/>
                  </a:cxn>
                  <a:cxn ang="0">
                    <a:pos x="474" y="16"/>
                  </a:cxn>
                  <a:cxn ang="0">
                    <a:pos x="408" y="34"/>
                  </a:cxn>
                  <a:cxn ang="0">
                    <a:pos x="343" y="59"/>
                  </a:cxn>
                  <a:cxn ang="0">
                    <a:pos x="293" y="85"/>
                  </a:cxn>
                  <a:cxn ang="0">
                    <a:pos x="255" y="111"/>
                  </a:cxn>
                  <a:cxn ang="0">
                    <a:pos x="229" y="128"/>
                  </a:cxn>
                  <a:cxn ang="0">
                    <a:pos x="203" y="149"/>
                  </a:cxn>
                  <a:cxn ang="0">
                    <a:pos x="175" y="170"/>
                  </a:cxn>
                  <a:cxn ang="0">
                    <a:pos x="147" y="187"/>
                  </a:cxn>
                  <a:cxn ang="0">
                    <a:pos x="113" y="198"/>
                  </a:cxn>
                  <a:cxn ang="0">
                    <a:pos x="81" y="203"/>
                  </a:cxn>
                  <a:cxn ang="0">
                    <a:pos x="50" y="203"/>
                  </a:cxn>
                  <a:cxn ang="0">
                    <a:pos x="0" y="203"/>
                  </a:cxn>
                  <a:cxn ang="0">
                    <a:pos x="0" y="269"/>
                  </a:cxn>
                  <a:cxn ang="0">
                    <a:pos x="376" y="269"/>
                  </a:cxn>
                  <a:cxn ang="0">
                    <a:pos x="388" y="235"/>
                  </a:cxn>
                  <a:cxn ang="0">
                    <a:pos x="400" y="212"/>
                  </a:cxn>
                  <a:cxn ang="0">
                    <a:pos x="408" y="191"/>
                  </a:cxn>
                  <a:cxn ang="0">
                    <a:pos x="424" y="170"/>
                  </a:cxn>
                  <a:cxn ang="0">
                    <a:pos x="442" y="146"/>
                  </a:cxn>
                  <a:cxn ang="0">
                    <a:pos x="466" y="128"/>
                  </a:cxn>
                  <a:cxn ang="0">
                    <a:pos x="486" y="113"/>
                  </a:cxn>
                  <a:cxn ang="0">
                    <a:pos x="518" y="97"/>
                  </a:cxn>
                  <a:cxn ang="0">
                    <a:pos x="546" y="88"/>
                  </a:cxn>
                  <a:cxn ang="0">
                    <a:pos x="586" y="76"/>
                  </a:cxn>
                  <a:cxn ang="0">
                    <a:pos x="619" y="74"/>
                  </a:cxn>
                  <a:cxn ang="0">
                    <a:pos x="643" y="74"/>
                  </a:cxn>
                  <a:cxn ang="0">
                    <a:pos x="643" y="0"/>
                  </a:cxn>
                  <a:cxn ang="0">
                    <a:pos x="610" y="0"/>
                  </a:cxn>
                  <a:cxn ang="0">
                    <a:pos x="550" y="0"/>
                  </a:cxn>
                </a:cxnLst>
                <a:rect l="0" t="0" r="r" b="b"/>
                <a:pathLst>
                  <a:path w="644" h="270">
                    <a:moveTo>
                      <a:pt x="550" y="0"/>
                    </a:moveTo>
                    <a:lnTo>
                      <a:pt x="474" y="16"/>
                    </a:lnTo>
                    <a:lnTo>
                      <a:pt x="408" y="34"/>
                    </a:lnTo>
                    <a:lnTo>
                      <a:pt x="343" y="59"/>
                    </a:lnTo>
                    <a:lnTo>
                      <a:pt x="293" y="85"/>
                    </a:lnTo>
                    <a:lnTo>
                      <a:pt x="255" y="111"/>
                    </a:lnTo>
                    <a:lnTo>
                      <a:pt x="229" y="128"/>
                    </a:lnTo>
                    <a:lnTo>
                      <a:pt x="203" y="149"/>
                    </a:lnTo>
                    <a:lnTo>
                      <a:pt x="175" y="170"/>
                    </a:lnTo>
                    <a:lnTo>
                      <a:pt x="147" y="187"/>
                    </a:lnTo>
                    <a:lnTo>
                      <a:pt x="113" y="198"/>
                    </a:lnTo>
                    <a:lnTo>
                      <a:pt x="81" y="203"/>
                    </a:lnTo>
                    <a:lnTo>
                      <a:pt x="50" y="203"/>
                    </a:lnTo>
                    <a:lnTo>
                      <a:pt x="0" y="203"/>
                    </a:lnTo>
                    <a:lnTo>
                      <a:pt x="0" y="269"/>
                    </a:lnTo>
                    <a:lnTo>
                      <a:pt x="376" y="269"/>
                    </a:lnTo>
                    <a:lnTo>
                      <a:pt x="388" y="235"/>
                    </a:lnTo>
                    <a:lnTo>
                      <a:pt x="400" y="212"/>
                    </a:lnTo>
                    <a:lnTo>
                      <a:pt x="408" y="191"/>
                    </a:lnTo>
                    <a:lnTo>
                      <a:pt x="424" y="170"/>
                    </a:lnTo>
                    <a:lnTo>
                      <a:pt x="442" y="146"/>
                    </a:lnTo>
                    <a:lnTo>
                      <a:pt x="466" y="128"/>
                    </a:lnTo>
                    <a:lnTo>
                      <a:pt x="486" y="113"/>
                    </a:lnTo>
                    <a:lnTo>
                      <a:pt x="518" y="97"/>
                    </a:lnTo>
                    <a:lnTo>
                      <a:pt x="546" y="88"/>
                    </a:lnTo>
                    <a:lnTo>
                      <a:pt x="586" y="76"/>
                    </a:lnTo>
                    <a:lnTo>
                      <a:pt x="619" y="74"/>
                    </a:lnTo>
                    <a:lnTo>
                      <a:pt x="643" y="74"/>
                    </a:lnTo>
                    <a:lnTo>
                      <a:pt x="643" y="0"/>
                    </a:lnTo>
                    <a:lnTo>
                      <a:pt x="610" y="0"/>
                    </a:lnTo>
                    <a:lnTo>
                      <a:pt x="550" y="0"/>
                    </a:lnTo>
                  </a:path>
                </a:pathLst>
              </a:custGeom>
              <a:solidFill>
                <a:srgbClr val="CECECE"/>
              </a:solidFill>
              <a:ln w="12700" cap="rnd" cmpd="sng">
                <a:solidFill>
                  <a:schemeClr val="tx1"/>
                </a:solidFill>
                <a:prstDash val="solid"/>
                <a:round/>
                <a:headEnd type="none" w="med" len="med"/>
                <a:tailEnd type="none" w="med" len="med"/>
              </a:ln>
              <a:effectLst/>
            </p:spPr>
            <p:txBody>
              <a:bodyPr/>
              <a:lstStyle/>
              <a:p>
                <a:endParaRPr lang="en-US"/>
              </a:p>
            </p:txBody>
          </p:sp>
          <p:sp>
            <p:nvSpPr>
              <p:cNvPr id="13323" name="Freeform 11"/>
              <p:cNvSpPr>
                <a:spLocks/>
              </p:cNvSpPr>
              <p:nvPr/>
            </p:nvSpPr>
            <p:spPr bwMode="auto">
              <a:xfrm>
                <a:off x="2452" y="3340"/>
                <a:ext cx="646" cy="270"/>
              </a:xfrm>
              <a:custGeom>
                <a:avLst/>
                <a:gdLst/>
                <a:ahLst/>
                <a:cxnLst>
                  <a:cxn ang="0">
                    <a:pos x="94" y="0"/>
                  </a:cxn>
                  <a:cxn ang="0">
                    <a:pos x="168" y="16"/>
                  </a:cxn>
                  <a:cxn ang="0">
                    <a:pos x="237" y="34"/>
                  </a:cxn>
                  <a:cxn ang="0">
                    <a:pos x="301" y="59"/>
                  </a:cxn>
                  <a:cxn ang="0">
                    <a:pos x="351" y="85"/>
                  </a:cxn>
                  <a:cxn ang="0">
                    <a:pos x="390" y="111"/>
                  </a:cxn>
                  <a:cxn ang="0">
                    <a:pos x="416" y="128"/>
                  </a:cxn>
                  <a:cxn ang="0">
                    <a:pos x="440" y="149"/>
                  </a:cxn>
                  <a:cxn ang="0">
                    <a:pos x="469" y="170"/>
                  </a:cxn>
                  <a:cxn ang="0">
                    <a:pos x="498" y="187"/>
                  </a:cxn>
                  <a:cxn ang="0">
                    <a:pos x="533" y="198"/>
                  </a:cxn>
                  <a:cxn ang="0">
                    <a:pos x="564" y="203"/>
                  </a:cxn>
                  <a:cxn ang="0">
                    <a:pos x="595" y="203"/>
                  </a:cxn>
                  <a:cxn ang="0">
                    <a:pos x="645" y="203"/>
                  </a:cxn>
                  <a:cxn ang="0">
                    <a:pos x="645" y="269"/>
                  </a:cxn>
                  <a:cxn ang="0">
                    <a:pos x="268" y="269"/>
                  </a:cxn>
                  <a:cxn ang="0">
                    <a:pos x="256" y="235"/>
                  </a:cxn>
                  <a:cxn ang="0">
                    <a:pos x="244" y="212"/>
                  </a:cxn>
                  <a:cxn ang="0">
                    <a:pos x="237" y="191"/>
                  </a:cxn>
                  <a:cxn ang="0">
                    <a:pos x="220" y="170"/>
                  </a:cxn>
                  <a:cxn ang="0">
                    <a:pos x="203" y="146"/>
                  </a:cxn>
                  <a:cxn ang="0">
                    <a:pos x="179" y="128"/>
                  </a:cxn>
                  <a:cxn ang="0">
                    <a:pos x="158" y="113"/>
                  </a:cxn>
                  <a:cxn ang="0">
                    <a:pos x="127" y="97"/>
                  </a:cxn>
                  <a:cxn ang="0">
                    <a:pos x="98" y="88"/>
                  </a:cxn>
                  <a:cxn ang="0">
                    <a:pos x="58" y="76"/>
                  </a:cxn>
                  <a:cxn ang="0">
                    <a:pos x="26" y="74"/>
                  </a:cxn>
                  <a:cxn ang="0">
                    <a:pos x="0" y="74"/>
                  </a:cxn>
                  <a:cxn ang="0">
                    <a:pos x="0" y="0"/>
                  </a:cxn>
                  <a:cxn ang="0">
                    <a:pos x="34" y="0"/>
                  </a:cxn>
                  <a:cxn ang="0">
                    <a:pos x="94" y="0"/>
                  </a:cxn>
                </a:cxnLst>
                <a:rect l="0" t="0" r="r" b="b"/>
                <a:pathLst>
                  <a:path w="646" h="270">
                    <a:moveTo>
                      <a:pt x="94" y="0"/>
                    </a:moveTo>
                    <a:lnTo>
                      <a:pt x="168" y="16"/>
                    </a:lnTo>
                    <a:lnTo>
                      <a:pt x="237" y="34"/>
                    </a:lnTo>
                    <a:lnTo>
                      <a:pt x="301" y="59"/>
                    </a:lnTo>
                    <a:lnTo>
                      <a:pt x="351" y="85"/>
                    </a:lnTo>
                    <a:lnTo>
                      <a:pt x="390" y="111"/>
                    </a:lnTo>
                    <a:lnTo>
                      <a:pt x="416" y="128"/>
                    </a:lnTo>
                    <a:lnTo>
                      <a:pt x="440" y="149"/>
                    </a:lnTo>
                    <a:lnTo>
                      <a:pt x="469" y="170"/>
                    </a:lnTo>
                    <a:lnTo>
                      <a:pt x="498" y="187"/>
                    </a:lnTo>
                    <a:lnTo>
                      <a:pt x="533" y="198"/>
                    </a:lnTo>
                    <a:lnTo>
                      <a:pt x="564" y="203"/>
                    </a:lnTo>
                    <a:lnTo>
                      <a:pt x="595" y="203"/>
                    </a:lnTo>
                    <a:lnTo>
                      <a:pt x="645" y="203"/>
                    </a:lnTo>
                    <a:lnTo>
                      <a:pt x="645" y="269"/>
                    </a:lnTo>
                    <a:lnTo>
                      <a:pt x="268" y="269"/>
                    </a:lnTo>
                    <a:lnTo>
                      <a:pt x="256" y="235"/>
                    </a:lnTo>
                    <a:lnTo>
                      <a:pt x="244" y="212"/>
                    </a:lnTo>
                    <a:lnTo>
                      <a:pt x="237" y="191"/>
                    </a:lnTo>
                    <a:lnTo>
                      <a:pt x="220" y="170"/>
                    </a:lnTo>
                    <a:lnTo>
                      <a:pt x="203" y="146"/>
                    </a:lnTo>
                    <a:lnTo>
                      <a:pt x="179" y="128"/>
                    </a:lnTo>
                    <a:lnTo>
                      <a:pt x="158" y="113"/>
                    </a:lnTo>
                    <a:lnTo>
                      <a:pt x="127" y="97"/>
                    </a:lnTo>
                    <a:lnTo>
                      <a:pt x="98" y="88"/>
                    </a:lnTo>
                    <a:lnTo>
                      <a:pt x="58" y="76"/>
                    </a:lnTo>
                    <a:lnTo>
                      <a:pt x="26" y="74"/>
                    </a:lnTo>
                    <a:lnTo>
                      <a:pt x="0" y="74"/>
                    </a:lnTo>
                    <a:lnTo>
                      <a:pt x="0" y="0"/>
                    </a:lnTo>
                    <a:lnTo>
                      <a:pt x="34" y="0"/>
                    </a:lnTo>
                    <a:lnTo>
                      <a:pt x="94" y="0"/>
                    </a:lnTo>
                  </a:path>
                </a:pathLst>
              </a:custGeom>
              <a:solidFill>
                <a:srgbClr val="CECECE"/>
              </a:solidFill>
              <a:ln w="12700" cap="rnd" cmpd="sng">
                <a:solidFill>
                  <a:schemeClr val="tx1"/>
                </a:solidFill>
                <a:prstDash val="solid"/>
                <a:round/>
                <a:headEnd type="none" w="med" len="med"/>
                <a:tailEnd type="none" w="med" len="med"/>
              </a:ln>
              <a:effectLst/>
            </p:spPr>
            <p:txBody>
              <a:bodyPr/>
              <a:lstStyle/>
              <a:p>
                <a:endParaRPr lang="en-US"/>
              </a:p>
            </p:txBody>
          </p:sp>
        </p:grpSp>
        <p:sp>
          <p:nvSpPr>
            <p:cNvPr id="13324" name="Oval 12"/>
            <p:cNvSpPr>
              <a:spLocks noChangeArrowheads="1"/>
            </p:cNvSpPr>
            <p:nvPr/>
          </p:nvSpPr>
          <p:spPr bwMode="auto">
            <a:xfrm>
              <a:off x="1857" y="3570"/>
              <a:ext cx="170" cy="125"/>
            </a:xfrm>
            <a:prstGeom prst="ellipse">
              <a:avLst/>
            </a:prstGeom>
            <a:solidFill>
              <a:schemeClr val="bg1"/>
            </a:solidFill>
            <a:ln w="57150" cmpd="thinThick">
              <a:solidFill>
                <a:schemeClr val="tx1"/>
              </a:solidFill>
              <a:round/>
              <a:headEnd/>
              <a:tailEnd/>
            </a:ln>
            <a:effectLst/>
          </p:spPr>
          <p:txBody>
            <a:bodyPr wrap="none" anchor="ctr"/>
            <a:lstStyle/>
            <a:p>
              <a:endParaRPr lang="en-US"/>
            </a:p>
          </p:txBody>
        </p:sp>
        <p:sp>
          <p:nvSpPr>
            <p:cNvPr id="13325" name="Oval 13"/>
            <p:cNvSpPr>
              <a:spLocks noChangeArrowheads="1"/>
            </p:cNvSpPr>
            <p:nvPr/>
          </p:nvSpPr>
          <p:spPr bwMode="auto">
            <a:xfrm>
              <a:off x="2085" y="3570"/>
              <a:ext cx="179" cy="125"/>
            </a:xfrm>
            <a:prstGeom prst="ellipse">
              <a:avLst/>
            </a:prstGeom>
            <a:solidFill>
              <a:schemeClr val="bg1"/>
            </a:solidFill>
            <a:ln w="57150" cmpd="thinThick">
              <a:solidFill>
                <a:schemeClr val="tx1"/>
              </a:solidFill>
              <a:round/>
              <a:headEnd/>
              <a:tailEnd/>
            </a:ln>
            <a:effectLst/>
          </p:spPr>
          <p:txBody>
            <a:bodyPr wrap="none" anchor="ctr"/>
            <a:lstStyle/>
            <a:p>
              <a:endParaRPr lang="en-US"/>
            </a:p>
          </p:txBody>
        </p:sp>
        <p:sp>
          <p:nvSpPr>
            <p:cNvPr id="13326" name="Oval 14"/>
            <p:cNvSpPr>
              <a:spLocks noChangeArrowheads="1"/>
            </p:cNvSpPr>
            <p:nvPr/>
          </p:nvSpPr>
          <p:spPr bwMode="auto">
            <a:xfrm>
              <a:off x="2594" y="3570"/>
              <a:ext cx="183" cy="125"/>
            </a:xfrm>
            <a:prstGeom prst="ellipse">
              <a:avLst/>
            </a:prstGeom>
            <a:solidFill>
              <a:schemeClr val="bg1"/>
            </a:solidFill>
            <a:ln w="57150" cmpd="thinThick">
              <a:solidFill>
                <a:schemeClr val="tx1"/>
              </a:solidFill>
              <a:round/>
              <a:headEnd/>
              <a:tailEnd/>
            </a:ln>
            <a:effectLst/>
          </p:spPr>
          <p:txBody>
            <a:bodyPr wrap="none" anchor="ctr"/>
            <a:lstStyle/>
            <a:p>
              <a:endParaRPr lang="en-US"/>
            </a:p>
          </p:txBody>
        </p:sp>
        <p:sp>
          <p:nvSpPr>
            <p:cNvPr id="13327" name="Oval 15"/>
            <p:cNvSpPr>
              <a:spLocks noChangeArrowheads="1"/>
            </p:cNvSpPr>
            <p:nvPr/>
          </p:nvSpPr>
          <p:spPr bwMode="auto">
            <a:xfrm>
              <a:off x="2871" y="3570"/>
              <a:ext cx="178" cy="125"/>
            </a:xfrm>
            <a:prstGeom prst="ellipse">
              <a:avLst/>
            </a:prstGeom>
            <a:solidFill>
              <a:schemeClr val="bg1"/>
            </a:solidFill>
            <a:ln w="57150" cmpd="thinThick">
              <a:solidFill>
                <a:schemeClr val="tx1"/>
              </a:solidFill>
              <a:round/>
              <a:headEnd/>
              <a:tailEnd/>
            </a:ln>
            <a:effectLst/>
          </p:spPr>
          <p:txBody>
            <a:bodyPr wrap="none" anchor="ctr"/>
            <a:lstStyle/>
            <a:p>
              <a:endParaRPr lang="en-US"/>
            </a:p>
          </p:txBody>
        </p:sp>
        <p:sp>
          <p:nvSpPr>
            <p:cNvPr id="13328" name="Oval 16"/>
            <p:cNvSpPr>
              <a:spLocks noChangeArrowheads="1"/>
            </p:cNvSpPr>
            <p:nvPr/>
          </p:nvSpPr>
          <p:spPr bwMode="auto">
            <a:xfrm>
              <a:off x="2046" y="2296"/>
              <a:ext cx="630" cy="582"/>
            </a:xfrm>
            <a:prstGeom prst="ellipse">
              <a:avLst/>
            </a:prstGeom>
            <a:solidFill>
              <a:srgbClr val="FCD1C1"/>
            </a:solidFill>
            <a:ln w="12700">
              <a:solidFill>
                <a:schemeClr val="tx1"/>
              </a:solidFill>
              <a:round/>
              <a:headEnd/>
              <a:tailEnd/>
            </a:ln>
            <a:effectLst/>
          </p:spPr>
          <p:txBody>
            <a:bodyPr wrap="none" anchor="ctr"/>
            <a:lstStyle/>
            <a:p>
              <a:endParaRPr lang="en-US"/>
            </a:p>
          </p:txBody>
        </p:sp>
        <p:sp>
          <p:nvSpPr>
            <p:cNvPr id="13329" name="AutoShape 17"/>
            <p:cNvSpPr>
              <a:spLocks noChangeArrowheads="1"/>
            </p:cNvSpPr>
            <p:nvPr/>
          </p:nvSpPr>
          <p:spPr bwMode="auto">
            <a:xfrm rot="5400000" flipV="1">
              <a:off x="2682" y="2111"/>
              <a:ext cx="426" cy="1102"/>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CD1C1"/>
            </a:solidFill>
            <a:ln w="12700">
              <a:solidFill>
                <a:schemeClr val="tx1"/>
              </a:solidFill>
              <a:miter lim="800000"/>
              <a:headEnd/>
              <a:tailEnd/>
            </a:ln>
            <a:effectLst/>
          </p:spPr>
          <p:txBody>
            <a:bodyPr wrap="none" anchor="ctr"/>
            <a:lstStyle/>
            <a:p>
              <a:endParaRPr lang="en-US"/>
            </a:p>
          </p:txBody>
        </p:sp>
        <p:sp>
          <p:nvSpPr>
            <p:cNvPr id="13330" name="AutoShape 18"/>
            <p:cNvSpPr>
              <a:spLocks noChangeArrowheads="1"/>
            </p:cNvSpPr>
            <p:nvPr/>
          </p:nvSpPr>
          <p:spPr bwMode="auto">
            <a:xfrm rot="10140000" flipH="1" flipV="1">
              <a:off x="3360" y="2688"/>
              <a:ext cx="259" cy="962"/>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CD1C1"/>
            </a:solidFill>
            <a:ln w="12700">
              <a:solidFill>
                <a:schemeClr val="tx1"/>
              </a:solidFill>
              <a:miter lim="800000"/>
              <a:headEnd/>
              <a:tailEnd/>
            </a:ln>
            <a:effectLst/>
          </p:spPr>
          <p:txBody>
            <a:bodyPr wrap="none" anchor="ctr"/>
            <a:lstStyle/>
            <a:p>
              <a:endParaRPr lang="en-US"/>
            </a:p>
          </p:txBody>
        </p:sp>
        <p:grpSp>
          <p:nvGrpSpPr>
            <p:cNvPr id="5" name="Group 19"/>
            <p:cNvGrpSpPr>
              <a:grpSpLocks/>
            </p:cNvGrpSpPr>
            <p:nvPr/>
          </p:nvGrpSpPr>
          <p:grpSpPr bwMode="auto">
            <a:xfrm>
              <a:off x="3529" y="3526"/>
              <a:ext cx="537" cy="184"/>
              <a:chOff x="3529" y="3526"/>
              <a:chExt cx="537" cy="184"/>
            </a:xfrm>
          </p:grpSpPr>
          <p:sp>
            <p:nvSpPr>
              <p:cNvPr id="13332" name="AutoShape 20"/>
              <p:cNvSpPr>
                <a:spLocks noChangeArrowheads="1"/>
              </p:cNvSpPr>
              <p:nvPr/>
            </p:nvSpPr>
            <p:spPr bwMode="auto">
              <a:xfrm rot="5880000" flipV="1">
                <a:off x="3668" y="3387"/>
                <a:ext cx="184" cy="462"/>
              </a:xfrm>
              <a:custGeom>
                <a:avLst/>
                <a:gdLst>
                  <a:gd name="G0" fmla="+- 10799 0 0"/>
                  <a:gd name="G1" fmla="+- 21600 0 10799"/>
                  <a:gd name="G2" fmla="*/ 10799 1 2"/>
                  <a:gd name="G3" fmla="+- 21600 0 G2"/>
                  <a:gd name="G4" fmla="+/ 10799 21600 2"/>
                  <a:gd name="G5" fmla="+/ G1 0 2"/>
                  <a:gd name="G6" fmla="*/ 21600 21600 10799"/>
                  <a:gd name="G7" fmla="*/ G6 1 2"/>
                  <a:gd name="G8" fmla="+- 21600 0 G7"/>
                  <a:gd name="G9" fmla="*/ 21600 1 2"/>
                  <a:gd name="G10" fmla="+- 10799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799" y="21600"/>
                    </a:lnTo>
                    <a:lnTo>
                      <a:pt x="10801" y="21600"/>
                    </a:lnTo>
                    <a:lnTo>
                      <a:pt x="21600" y="0"/>
                    </a:lnTo>
                    <a:close/>
                  </a:path>
                </a:pathLst>
              </a:custGeom>
              <a:solidFill>
                <a:srgbClr val="FCD1C1"/>
              </a:solidFill>
              <a:ln w="12700">
                <a:solidFill>
                  <a:schemeClr val="tx1"/>
                </a:solidFill>
                <a:miter lim="800000"/>
                <a:headEnd/>
                <a:tailEnd/>
              </a:ln>
              <a:effectLst/>
            </p:spPr>
            <p:txBody>
              <a:bodyPr wrap="none" anchor="ctr"/>
              <a:lstStyle/>
              <a:p>
                <a:endParaRPr lang="en-US"/>
              </a:p>
            </p:txBody>
          </p:sp>
          <p:sp>
            <p:nvSpPr>
              <p:cNvPr id="13333" name="Oval 21"/>
              <p:cNvSpPr>
                <a:spLocks noChangeArrowheads="1"/>
              </p:cNvSpPr>
              <p:nvPr/>
            </p:nvSpPr>
            <p:spPr bwMode="auto">
              <a:xfrm rot="480000">
                <a:off x="3863" y="3640"/>
                <a:ext cx="203" cy="41"/>
              </a:xfrm>
              <a:prstGeom prst="ellipse">
                <a:avLst/>
              </a:prstGeom>
              <a:solidFill>
                <a:srgbClr val="FCD1C1"/>
              </a:solidFill>
              <a:ln w="12700">
                <a:solidFill>
                  <a:schemeClr val="tx1"/>
                </a:solidFill>
                <a:round/>
                <a:headEnd/>
                <a:tailEnd/>
              </a:ln>
              <a:effectLst/>
            </p:spPr>
            <p:txBody>
              <a:bodyPr wrap="none" anchor="ctr"/>
              <a:lstStyle/>
              <a:p>
                <a:endParaRPr lang="en-US"/>
              </a:p>
            </p:txBody>
          </p:sp>
        </p:grpSp>
        <p:sp>
          <p:nvSpPr>
            <p:cNvPr id="13334" name="Oval 22"/>
            <p:cNvSpPr>
              <a:spLocks noChangeArrowheads="1"/>
            </p:cNvSpPr>
            <p:nvPr/>
          </p:nvSpPr>
          <p:spPr bwMode="auto">
            <a:xfrm>
              <a:off x="3271" y="2554"/>
              <a:ext cx="255" cy="261"/>
            </a:xfrm>
            <a:prstGeom prst="ellipse">
              <a:avLst/>
            </a:prstGeom>
            <a:solidFill>
              <a:srgbClr val="FCD1C1"/>
            </a:solidFill>
            <a:ln w="12700">
              <a:solidFill>
                <a:schemeClr val="tx1"/>
              </a:solidFill>
              <a:round/>
              <a:headEnd/>
              <a:tailEnd/>
            </a:ln>
            <a:effectLst/>
          </p:spPr>
          <p:txBody>
            <a:bodyPr wrap="none" anchor="ctr"/>
            <a:lstStyle/>
            <a:p>
              <a:endParaRPr lang="en-US"/>
            </a:p>
          </p:txBody>
        </p:sp>
        <p:sp>
          <p:nvSpPr>
            <p:cNvPr id="13335" name="Freeform 23"/>
            <p:cNvSpPr>
              <a:spLocks/>
            </p:cNvSpPr>
            <p:nvPr/>
          </p:nvSpPr>
          <p:spPr bwMode="auto">
            <a:xfrm>
              <a:off x="2005" y="601"/>
              <a:ext cx="563" cy="1874"/>
            </a:xfrm>
            <a:custGeom>
              <a:avLst/>
              <a:gdLst/>
              <a:ahLst/>
              <a:cxnLst>
                <a:cxn ang="0">
                  <a:pos x="406" y="509"/>
                </a:cxn>
                <a:cxn ang="0">
                  <a:pos x="440" y="509"/>
                </a:cxn>
                <a:cxn ang="0">
                  <a:pos x="479" y="517"/>
                </a:cxn>
                <a:cxn ang="0">
                  <a:pos x="499" y="508"/>
                </a:cxn>
                <a:cxn ang="0">
                  <a:pos x="503" y="487"/>
                </a:cxn>
                <a:cxn ang="0">
                  <a:pos x="500" y="471"/>
                </a:cxn>
                <a:cxn ang="0">
                  <a:pos x="499" y="454"/>
                </a:cxn>
                <a:cxn ang="0">
                  <a:pos x="506" y="432"/>
                </a:cxn>
                <a:cxn ang="0">
                  <a:pos x="511" y="420"/>
                </a:cxn>
                <a:cxn ang="0">
                  <a:pos x="508" y="396"/>
                </a:cxn>
                <a:cxn ang="0">
                  <a:pos x="510" y="377"/>
                </a:cxn>
                <a:cxn ang="0">
                  <a:pos x="546" y="372"/>
                </a:cxn>
                <a:cxn ang="0">
                  <a:pos x="562" y="351"/>
                </a:cxn>
                <a:cxn ang="0">
                  <a:pos x="541" y="326"/>
                </a:cxn>
                <a:cxn ang="0">
                  <a:pos x="496" y="275"/>
                </a:cxn>
                <a:cxn ang="0">
                  <a:pos x="492" y="241"/>
                </a:cxn>
                <a:cxn ang="0">
                  <a:pos x="494" y="210"/>
                </a:cxn>
                <a:cxn ang="0">
                  <a:pos x="482" y="178"/>
                </a:cxn>
                <a:cxn ang="0">
                  <a:pos x="461" y="134"/>
                </a:cxn>
                <a:cxn ang="0">
                  <a:pos x="467" y="97"/>
                </a:cxn>
                <a:cxn ang="0">
                  <a:pos x="467" y="44"/>
                </a:cxn>
                <a:cxn ang="0">
                  <a:pos x="441" y="17"/>
                </a:cxn>
                <a:cxn ang="0">
                  <a:pos x="393" y="7"/>
                </a:cxn>
                <a:cxn ang="0">
                  <a:pos x="297" y="2"/>
                </a:cxn>
                <a:cxn ang="0">
                  <a:pos x="185" y="19"/>
                </a:cxn>
                <a:cxn ang="0">
                  <a:pos x="123" y="44"/>
                </a:cxn>
                <a:cxn ang="0">
                  <a:pos x="67" y="126"/>
                </a:cxn>
                <a:cxn ang="0">
                  <a:pos x="50" y="226"/>
                </a:cxn>
                <a:cxn ang="0">
                  <a:pos x="65" y="317"/>
                </a:cxn>
                <a:cxn ang="0">
                  <a:pos x="99" y="386"/>
                </a:cxn>
                <a:cxn ang="0">
                  <a:pos x="140" y="461"/>
                </a:cxn>
                <a:cxn ang="0">
                  <a:pos x="145" y="550"/>
                </a:cxn>
                <a:cxn ang="0">
                  <a:pos x="117" y="621"/>
                </a:cxn>
                <a:cxn ang="0">
                  <a:pos x="31" y="748"/>
                </a:cxn>
                <a:cxn ang="0">
                  <a:pos x="2" y="850"/>
                </a:cxn>
                <a:cxn ang="0">
                  <a:pos x="0" y="953"/>
                </a:cxn>
                <a:cxn ang="0">
                  <a:pos x="44" y="1355"/>
                </a:cxn>
                <a:cxn ang="0">
                  <a:pos x="40" y="1769"/>
                </a:cxn>
                <a:cxn ang="0">
                  <a:pos x="533" y="1546"/>
                </a:cxn>
                <a:cxn ang="0">
                  <a:pos x="559" y="1222"/>
                </a:cxn>
                <a:cxn ang="0">
                  <a:pos x="553" y="1074"/>
                </a:cxn>
                <a:cxn ang="0">
                  <a:pos x="480" y="899"/>
                </a:cxn>
                <a:cxn ang="0">
                  <a:pos x="417" y="781"/>
                </a:cxn>
                <a:cxn ang="0">
                  <a:pos x="404" y="730"/>
                </a:cxn>
                <a:cxn ang="0">
                  <a:pos x="376" y="684"/>
                </a:cxn>
                <a:cxn ang="0">
                  <a:pos x="378" y="634"/>
                </a:cxn>
                <a:cxn ang="0">
                  <a:pos x="395" y="593"/>
                </a:cxn>
                <a:cxn ang="0">
                  <a:pos x="388" y="552"/>
                </a:cxn>
                <a:cxn ang="0">
                  <a:pos x="391" y="524"/>
                </a:cxn>
              </a:cxnLst>
              <a:rect l="0" t="0" r="r" b="b"/>
              <a:pathLst>
                <a:path w="563" h="1874">
                  <a:moveTo>
                    <a:pt x="397" y="515"/>
                  </a:moveTo>
                  <a:lnTo>
                    <a:pt x="406" y="509"/>
                  </a:lnTo>
                  <a:lnTo>
                    <a:pt x="423" y="504"/>
                  </a:lnTo>
                  <a:lnTo>
                    <a:pt x="440" y="509"/>
                  </a:lnTo>
                  <a:lnTo>
                    <a:pt x="462" y="515"/>
                  </a:lnTo>
                  <a:lnTo>
                    <a:pt x="479" y="517"/>
                  </a:lnTo>
                  <a:lnTo>
                    <a:pt x="488" y="517"/>
                  </a:lnTo>
                  <a:lnTo>
                    <a:pt x="499" y="508"/>
                  </a:lnTo>
                  <a:lnTo>
                    <a:pt x="502" y="501"/>
                  </a:lnTo>
                  <a:lnTo>
                    <a:pt x="503" y="487"/>
                  </a:lnTo>
                  <a:lnTo>
                    <a:pt x="503" y="476"/>
                  </a:lnTo>
                  <a:lnTo>
                    <a:pt x="500" y="471"/>
                  </a:lnTo>
                  <a:lnTo>
                    <a:pt x="498" y="464"/>
                  </a:lnTo>
                  <a:lnTo>
                    <a:pt x="499" y="454"/>
                  </a:lnTo>
                  <a:lnTo>
                    <a:pt x="509" y="447"/>
                  </a:lnTo>
                  <a:lnTo>
                    <a:pt x="506" y="432"/>
                  </a:lnTo>
                  <a:lnTo>
                    <a:pt x="498" y="426"/>
                  </a:lnTo>
                  <a:lnTo>
                    <a:pt x="511" y="420"/>
                  </a:lnTo>
                  <a:lnTo>
                    <a:pt x="509" y="406"/>
                  </a:lnTo>
                  <a:lnTo>
                    <a:pt x="508" y="396"/>
                  </a:lnTo>
                  <a:lnTo>
                    <a:pt x="505" y="385"/>
                  </a:lnTo>
                  <a:lnTo>
                    <a:pt x="510" y="377"/>
                  </a:lnTo>
                  <a:lnTo>
                    <a:pt x="530" y="374"/>
                  </a:lnTo>
                  <a:lnTo>
                    <a:pt x="546" y="372"/>
                  </a:lnTo>
                  <a:lnTo>
                    <a:pt x="560" y="363"/>
                  </a:lnTo>
                  <a:lnTo>
                    <a:pt x="562" y="351"/>
                  </a:lnTo>
                  <a:lnTo>
                    <a:pt x="555" y="343"/>
                  </a:lnTo>
                  <a:lnTo>
                    <a:pt x="541" y="326"/>
                  </a:lnTo>
                  <a:lnTo>
                    <a:pt x="522" y="306"/>
                  </a:lnTo>
                  <a:lnTo>
                    <a:pt x="496" y="275"/>
                  </a:lnTo>
                  <a:lnTo>
                    <a:pt x="484" y="250"/>
                  </a:lnTo>
                  <a:lnTo>
                    <a:pt x="492" y="241"/>
                  </a:lnTo>
                  <a:lnTo>
                    <a:pt x="498" y="226"/>
                  </a:lnTo>
                  <a:lnTo>
                    <a:pt x="494" y="210"/>
                  </a:lnTo>
                  <a:lnTo>
                    <a:pt x="486" y="195"/>
                  </a:lnTo>
                  <a:lnTo>
                    <a:pt x="482" y="178"/>
                  </a:lnTo>
                  <a:lnTo>
                    <a:pt x="472" y="153"/>
                  </a:lnTo>
                  <a:lnTo>
                    <a:pt x="461" y="134"/>
                  </a:lnTo>
                  <a:lnTo>
                    <a:pt x="449" y="122"/>
                  </a:lnTo>
                  <a:lnTo>
                    <a:pt x="467" y="97"/>
                  </a:lnTo>
                  <a:lnTo>
                    <a:pt x="468" y="71"/>
                  </a:lnTo>
                  <a:lnTo>
                    <a:pt x="467" y="44"/>
                  </a:lnTo>
                  <a:lnTo>
                    <a:pt x="460" y="27"/>
                  </a:lnTo>
                  <a:lnTo>
                    <a:pt x="441" y="17"/>
                  </a:lnTo>
                  <a:lnTo>
                    <a:pt x="418" y="11"/>
                  </a:lnTo>
                  <a:lnTo>
                    <a:pt x="393" y="7"/>
                  </a:lnTo>
                  <a:lnTo>
                    <a:pt x="344" y="0"/>
                  </a:lnTo>
                  <a:lnTo>
                    <a:pt x="297" y="2"/>
                  </a:lnTo>
                  <a:lnTo>
                    <a:pt x="239" y="8"/>
                  </a:lnTo>
                  <a:lnTo>
                    <a:pt x="185" y="19"/>
                  </a:lnTo>
                  <a:lnTo>
                    <a:pt x="149" y="32"/>
                  </a:lnTo>
                  <a:lnTo>
                    <a:pt x="123" y="44"/>
                  </a:lnTo>
                  <a:lnTo>
                    <a:pt x="94" y="77"/>
                  </a:lnTo>
                  <a:lnTo>
                    <a:pt x="67" y="126"/>
                  </a:lnTo>
                  <a:lnTo>
                    <a:pt x="57" y="174"/>
                  </a:lnTo>
                  <a:lnTo>
                    <a:pt x="50" y="226"/>
                  </a:lnTo>
                  <a:lnTo>
                    <a:pt x="53" y="288"/>
                  </a:lnTo>
                  <a:lnTo>
                    <a:pt x="65" y="317"/>
                  </a:lnTo>
                  <a:lnTo>
                    <a:pt x="79" y="343"/>
                  </a:lnTo>
                  <a:lnTo>
                    <a:pt x="99" y="386"/>
                  </a:lnTo>
                  <a:lnTo>
                    <a:pt x="122" y="419"/>
                  </a:lnTo>
                  <a:lnTo>
                    <a:pt x="140" y="461"/>
                  </a:lnTo>
                  <a:lnTo>
                    <a:pt x="146" y="509"/>
                  </a:lnTo>
                  <a:lnTo>
                    <a:pt x="145" y="550"/>
                  </a:lnTo>
                  <a:lnTo>
                    <a:pt x="133" y="594"/>
                  </a:lnTo>
                  <a:lnTo>
                    <a:pt x="117" y="621"/>
                  </a:lnTo>
                  <a:lnTo>
                    <a:pt x="54" y="706"/>
                  </a:lnTo>
                  <a:lnTo>
                    <a:pt x="31" y="748"/>
                  </a:lnTo>
                  <a:lnTo>
                    <a:pt x="10" y="803"/>
                  </a:lnTo>
                  <a:lnTo>
                    <a:pt x="2" y="850"/>
                  </a:lnTo>
                  <a:lnTo>
                    <a:pt x="2" y="898"/>
                  </a:lnTo>
                  <a:lnTo>
                    <a:pt x="0" y="953"/>
                  </a:lnTo>
                  <a:lnTo>
                    <a:pt x="9" y="1163"/>
                  </a:lnTo>
                  <a:lnTo>
                    <a:pt x="44" y="1355"/>
                  </a:lnTo>
                  <a:lnTo>
                    <a:pt x="84" y="1590"/>
                  </a:lnTo>
                  <a:lnTo>
                    <a:pt x="40" y="1769"/>
                  </a:lnTo>
                  <a:lnTo>
                    <a:pt x="560" y="1873"/>
                  </a:lnTo>
                  <a:lnTo>
                    <a:pt x="533" y="1546"/>
                  </a:lnTo>
                  <a:lnTo>
                    <a:pt x="550" y="1330"/>
                  </a:lnTo>
                  <a:lnTo>
                    <a:pt x="559" y="1222"/>
                  </a:lnTo>
                  <a:lnTo>
                    <a:pt x="562" y="1170"/>
                  </a:lnTo>
                  <a:lnTo>
                    <a:pt x="553" y="1074"/>
                  </a:lnTo>
                  <a:lnTo>
                    <a:pt x="511" y="976"/>
                  </a:lnTo>
                  <a:lnTo>
                    <a:pt x="480" y="899"/>
                  </a:lnTo>
                  <a:lnTo>
                    <a:pt x="449" y="839"/>
                  </a:lnTo>
                  <a:lnTo>
                    <a:pt x="417" y="781"/>
                  </a:lnTo>
                  <a:lnTo>
                    <a:pt x="414" y="753"/>
                  </a:lnTo>
                  <a:lnTo>
                    <a:pt x="404" y="730"/>
                  </a:lnTo>
                  <a:lnTo>
                    <a:pt x="391" y="725"/>
                  </a:lnTo>
                  <a:lnTo>
                    <a:pt x="376" y="684"/>
                  </a:lnTo>
                  <a:lnTo>
                    <a:pt x="373" y="659"/>
                  </a:lnTo>
                  <a:lnTo>
                    <a:pt x="378" y="634"/>
                  </a:lnTo>
                  <a:lnTo>
                    <a:pt x="389" y="614"/>
                  </a:lnTo>
                  <a:lnTo>
                    <a:pt x="395" y="593"/>
                  </a:lnTo>
                  <a:lnTo>
                    <a:pt x="394" y="575"/>
                  </a:lnTo>
                  <a:lnTo>
                    <a:pt x="388" y="552"/>
                  </a:lnTo>
                  <a:lnTo>
                    <a:pt x="387" y="537"/>
                  </a:lnTo>
                  <a:lnTo>
                    <a:pt x="391" y="524"/>
                  </a:lnTo>
                  <a:lnTo>
                    <a:pt x="397" y="515"/>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36" name="Freeform 24"/>
            <p:cNvSpPr>
              <a:spLocks/>
            </p:cNvSpPr>
            <p:nvPr/>
          </p:nvSpPr>
          <p:spPr bwMode="auto">
            <a:xfrm>
              <a:off x="2017" y="578"/>
              <a:ext cx="476" cy="435"/>
            </a:xfrm>
            <a:custGeom>
              <a:avLst/>
              <a:gdLst/>
              <a:ahLst/>
              <a:cxnLst>
                <a:cxn ang="0">
                  <a:pos x="470" y="105"/>
                </a:cxn>
                <a:cxn ang="0">
                  <a:pos x="441" y="124"/>
                </a:cxn>
                <a:cxn ang="0">
                  <a:pos x="421" y="137"/>
                </a:cxn>
                <a:cxn ang="0">
                  <a:pos x="385" y="141"/>
                </a:cxn>
                <a:cxn ang="0">
                  <a:pos x="338" y="137"/>
                </a:cxn>
                <a:cxn ang="0">
                  <a:pos x="311" y="154"/>
                </a:cxn>
                <a:cxn ang="0">
                  <a:pos x="309" y="171"/>
                </a:cxn>
                <a:cxn ang="0">
                  <a:pos x="319" y="188"/>
                </a:cxn>
                <a:cxn ang="0">
                  <a:pos x="316" y="201"/>
                </a:cxn>
                <a:cxn ang="0">
                  <a:pos x="298" y="209"/>
                </a:cxn>
                <a:cxn ang="0">
                  <a:pos x="285" y="224"/>
                </a:cxn>
                <a:cxn ang="0">
                  <a:pos x="275" y="239"/>
                </a:cxn>
                <a:cxn ang="0">
                  <a:pos x="276" y="265"/>
                </a:cxn>
                <a:cxn ang="0">
                  <a:pos x="220" y="267"/>
                </a:cxn>
                <a:cxn ang="0">
                  <a:pos x="216" y="247"/>
                </a:cxn>
                <a:cxn ang="0">
                  <a:pos x="196" y="239"/>
                </a:cxn>
                <a:cxn ang="0">
                  <a:pos x="173" y="232"/>
                </a:cxn>
                <a:cxn ang="0">
                  <a:pos x="145" y="274"/>
                </a:cxn>
                <a:cxn ang="0">
                  <a:pos x="161" y="342"/>
                </a:cxn>
                <a:cxn ang="0">
                  <a:pos x="167" y="361"/>
                </a:cxn>
                <a:cxn ang="0">
                  <a:pos x="167" y="382"/>
                </a:cxn>
                <a:cxn ang="0">
                  <a:pos x="151" y="394"/>
                </a:cxn>
                <a:cxn ang="0">
                  <a:pos x="125" y="422"/>
                </a:cxn>
                <a:cxn ang="0">
                  <a:pos x="98" y="429"/>
                </a:cxn>
                <a:cxn ang="0">
                  <a:pos x="70" y="434"/>
                </a:cxn>
                <a:cxn ang="0">
                  <a:pos x="39" y="379"/>
                </a:cxn>
                <a:cxn ang="0">
                  <a:pos x="18" y="332"/>
                </a:cxn>
                <a:cxn ang="0">
                  <a:pos x="4" y="288"/>
                </a:cxn>
                <a:cxn ang="0">
                  <a:pos x="0" y="230"/>
                </a:cxn>
                <a:cxn ang="0">
                  <a:pos x="6" y="187"/>
                </a:cxn>
                <a:cxn ang="0">
                  <a:pos x="15" y="139"/>
                </a:cxn>
                <a:cxn ang="0">
                  <a:pos x="29" y="106"/>
                </a:cxn>
                <a:cxn ang="0">
                  <a:pos x="49" y="72"/>
                </a:cxn>
                <a:cxn ang="0">
                  <a:pos x="75" y="46"/>
                </a:cxn>
                <a:cxn ang="0">
                  <a:pos x="111" y="33"/>
                </a:cxn>
                <a:cxn ang="0">
                  <a:pos x="165" y="16"/>
                </a:cxn>
                <a:cxn ang="0">
                  <a:pos x="207" y="10"/>
                </a:cxn>
                <a:cxn ang="0">
                  <a:pos x="248" y="0"/>
                </a:cxn>
                <a:cxn ang="0">
                  <a:pos x="313" y="0"/>
                </a:cxn>
                <a:cxn ang="0">
                  <a:pos x="383" y="5"/>
                </a:cxn>
                <a:cxn ang="0">
                  <a:pos x="428" y="14"/>
                </a:cxn>
                <a:cxn ang="0">
                  <a:pos x="455" y="27"/>
                </a:cxn>
                <a:cxn ang="0">
                  <a:pos x="470" y="47"/>
                </a:cxn>
                <a:cxn ang="0">
                  <a:pos x="475" y="77"/>
                </a:cxn>
                <a:cxn ang="0">
                  <a:pos x="470" y="105"/>
                </a:cxn>
              </a:cxnLst>
              <a:rect l="0" t="0" r="r" b="b"/>
              <a:pathLst>
                <a:path w="476" h="435">
                  <a:moveTo>
                    <a:pt x="470" y="105"/>
                  </a:moveTo>
                  <a:lnTo>
                    <a:pt x="441" y="124"/>
                  </a:lnTo>
                  <a:lnTo>
                    <a:pt x="421" y="137"/>
                  </a:lnTo>
                  <a:lnTo>
                    <a:pt x="385" y="141"/>
                  </a:lnTo>
                  <a:lnTo>
                    <a:pt x="338" y="137"/>
                  </a:lnTo>
                  <a:lnTo>
                    <a:pt x="311" y="154"/>
                  </a:lnTo>
                  <a:lnTo>
                    <a:pt x="309" y="171"/>
                  </a:lnTo>
                  <a:lnTo>
                    <a:pt x="319" y="188"/>
                  </a:lnTo>
                  <a:lnTo>
                    <a:pt x="316" y="201"/>
                  </a:lnTo>
                  <a:lnTo>
                    <a:pt x="298" y="209"/>
                  </a:lnTo>
                  <a:lnTo>
                    <a:pt x="285" y="224"/>
                  </a:lnTo>
                  <a:lnTo>
                    <a:pt x="275" y="239"/>
                  </a:lnTo>
                  <a:lnTo>
                    <a:pt x="276" y="265"/>
                  </a:lnTo>
                  <a:lnTo>
                    <a:pt x="220" y="267"/>
                  </a:lnTo>
                  <a:lnTo>
                    <a:pt x="216" y="247"/>
                  </a:lnTo>
                  <a:lnTo>
                    <a:pt x="196" y="239"/>
                  </a:lnTo>
                  <a:lnTo>
                    <a:pt x="173" y="232"/>
                  </a:lnTo>
                  <a:lnTo>
                    <a:pt x="145" y="274"/>
                  </a:lnTo>
                  <a:lnTo>
                    <a:pt x="161" y="342"/>
                  </a:lnTo>
                  <a:lnTo>
                    <a:pt x="167" y="361"/>
                  </a:lnTo>
                  <a:lnTo>
                    <a:pt x="167" y="382"/>
                  </a:lnTo>
                  <a:lnTo>
                    <a:pt x="151" y="394"/>
                  </a:lnTo>
                  <a:lnTo>
                    <a:pt x="125" y="422"/>
                  </a:lnTo>
                  <a:lnTo>
                    <a:pt x="98" y="429"/>
                  </a:lnTo>
                  <a:lnTo>
                    <a:pt x="70" y="434"/>
                  </a:lnTo>
                  <a:lnTo>
                    <a:pt x="39" y="379"/>
                  </a:lnTo>
                  <a:lnTo>
                    <a:pt x="18" y="332"/>
                  </a:lnTo>
                  <a:lnTo>
                    <a:pt x="4" y="288"/>
                  </a:lnTo>
                  <a:lnTo>
                    <a:pt x="0" y="230"/>
                  </a:lnTo>
                  <a:lnTo>
                    <a:pt x="6" y="187"/>
                  </a:lnTo>
                  <a:lnTo>
                    <a:pt x="15" y="139"/>
                  </a:lnTo>
                  <a:lnTo>
                    <a:pt x="29" y="106"/>
                  </a:lnTo>
                  <a:lnTo>
                    <a:pt x="49" y="72"/>
                  </a:lnTo>
                  <a:lnTo>
                    <a:pt x="75" y="46"/>
                  </a:lnTo>
                  <a:lnTo>
                    <a:pt x="111" y="33"/>
                  </a:lnTo>
                  <a:lnTo>
                    <a:pt x="165" y="16"/>
                  </a:lnTo>
                  <a:lnTo>
                    <a:pt x="207" y="10"/>
                  </a:lnTo>
                  <a:lnTo>
                    <a:pt x="248" y="0"/>
                  </a:lnTo>
                  <a:lnTo>
                    <a:pt x="313" y="0"/>
                  </a:lnTo>
                  <a:lnTo>
                    <a:pt x="383" y="5"/>
                  </a:lnTo>
                  <a:lnTo>
                    <a:pt x="428" y="14"/>
                  </a:lnTo>
                  <a:lnTo>
                    <a:pt x="455" y="27"/>
                  </a:lnTo>
                  <a:lnTo>
                    <a:pt x="470" y="47"/>
                  </a:lnTo>
                  <a:lnTo>
                    <a:pt x="475" y="77"/>
                  </a:lnTo>
                  <a:lnTo>
                    <a:pt x="470" y="105"/>
                  </a:lnTo>
                </a:path>
              </a:pathLst>
            </a:custGeom>
            <a:solidFill>
              <a:srgbClr val="714400"/>
            </a:solidFill>
            <a:ln w="12700" cap="rnd" cmpd="sng">
              <a:solidFill>
                <a:schemeClr val="tx1"/>
              </a:solidFill>
              <a:prstDash val="solid"/>
              <a:round/>
              <a:headEnd type="none" w="med" len="med"/>
              <a:tailEnd type="none" w="med" len="med"/>
            </a:ln>
            <a:effectLst/>
          </p:spPr>
          <p:txBody>
            <a:bodyPr/>
            <a:lstStyle/>
            <a:p>
              <a:endParaRPr lang="en-US"/>
            </a:p>
          </p:txBody>
        </p:sp>
        <p:sp>
          <p:nvSpPr>
            <p:cNvPr id="13337" name="Freeform 25"/>
            <p:cNvSpPr>
              <a:spLocks/>
            </p:cNvSpPr>
            <p:nvPr/>
          </p:nvSpPr>
          <p:spPr bwMode="auto">
            <a:xfrm>
              <a:off x="2159" y="1318"/>
              <a:ext cx="345" cy="854"/>
            </a:xfrm>
            <a:custGeom>
              <a:avLst/>
              <a:gdLst/>
              <a:ahLst/>
              <a:cxnLst>
                <a:cxn ang="0">
                  <a:pos x="0" y="189"/>
                </a:cxn>
                <a:cxn ang="0">
                  <a:pos x="3" y="258"/>
                </a:cxn>
                <a:cxn ang="0">
                  <a:pos x="4" y="317"/>
                </a:cxn>
                <a:cxn ang="0">
                  <a:pos x="23" y="393"/>
                </a:cxn>
                <a:cxn ang="0">
                  <a:pos x="30" y="491"/>
                </a:cxn>
                <a:cxn ang="0">
                  <a:pos x="50" y="626"/>
                </a:cxn>
                <a:cxn ang="0">
                  <a:pos x="70" y="760"/>
                </a:cxn>
                <a:cxn ang="0">
                  <a:pos x="131" y="827"/>
                </a:cxn>
                <a:cxn ang="0">
                  <a:pos x="233" y="853"/>
                </a:cxn>
                <a:cxn ang="0">
                  <a:pos x="258" y="778"/>
                </a:cxn>
                <a:cxn ang="0">
                  <a:pos x="271" y="738"/>
                </a:cxn>
                <a:cxn ang="0">
                  <a:pos x="239" y="643"/>
                </a:cxn>
                <a:cxn ang="0">
                  <a:pos x="280" y="527"/>
                </a:cxn>
                <a:cxn ang="0">
                  <a:pos x="306" y="448"/>
                </a:cxn>
                <a:cxn ang="0">
                  <a:pos x="344" y="325"/>
                </a:cxn>
                <a:cxn ang="0">
                  <a:pos x="330" y="197"/>
                </a:cxn>
                <a:cxn ang="0">
                  <a:pos x="313" y="140"/>
                </a:cxn>
                <a:cxn ang="0">
                  <a:pos x="287" y="86"/>
                </a:cxn>
                <a:cxn ang="0">
                  <a:pos x="262" y="57"/>
                </a:cxn>
                <a:cxn ang="0">
                  <a:pos x="233" y="35"/>
                </a:cxn>
                <a:cxn ang="0">
                  <a:pos x="199" y="21"/>
                </a:cxn>
                <a:cxn ang="0">
                  <a:pos x="140" y="3"/>
                </a:cxn>
                <a:cxn ang="0">
                  <a:pos x="103" y="0"/>
                </a:cxn>
                <a:cxn ang="0">
                  <a:pos x="74" y="4"/>
                </a:cxn>
                <a:cxn ang="0">
                  <a:pos x="51" y="19"/>
                </a:cxn>
                <a:cxn ang="0">
                  <a:pos x="32" y="32"/>
                </a:cxn>
                <a:cxn ang="0">
                  <a:pos x="12" y="54"/>
                </a:cxn>
                <a:cxn ang="0">
                  <a:pos x="6" y="83"/>
                </a:cxn>
                <a:cxn ang="0">
                  <a:pos x="0" y="108"/>
                </a:cxn>
                <a:cxn ang="0">
                  <a:pos x="0" y="142"/>
                </a:cxn>
                <a:cxn ang="0">
                  <a:pos x="0" y="189"/>
                </a:cxn>
              </a:cxnLst>
              <a:rect l="0" t="0" r="r" b="b"/>
              <a:pathLst>
                <a:path w="345" h="854">
                  <a:moveTo>
                    <a:pt x="0" y="189"/>
                  </a:moveTo>
                  <a:lnTo>
                    <a:pt x="3" y="258"/>
                  </a:lnTo>
                  <a:lnTo>
                    <a:pt x="4" y="317"/>
                  </a:lnTo>
                  <a:lnTo>
                    <a:pt x="23" y="393"/>
                  </a:lnTo>
                  <a:lnTo>
                    <a:pt x="30" y="491"/>
                  </a:lnTo>
                  <a:lnTo>
                    <a:pt x="50" y="626"/>
                  </a:lnTo>
                  <a:lnTo>
                    <a:pt x="70" y="760"/>
                  </a:lnTo>
                  <a:lnTo>
                    <a:pt x="131" y="827"/>
                  </a:lnTo>
                  <a:lnTo>
                    <a:pt x="233" y="853"/>
                  </a:lnTo>
                  <a:lnTo>
                    <a:pt x="258" y="778"/>
                  </a:lnTo>
                  <a:lnTo>
                    <a:pt x="271" y="738"/>
                  </a:lnTo>
                  <a:lnTo>
                    <a:pt x="239" y="643"/>
                  </a:lnTo>
                  <a:lnTo>
                    <a:pt x="280" y="527"/>
                  </a:lnTo>
                  <a:lnTo>
                    <a:pt x="306" y="448"/>
                  </a:lnTo>
                  <a:lnTo>
                    <a:pt x="344" y="325"/>
                  </a:lnTo>
                  <a:lnTo>
                    <a:pt x="330" y="197"/>
                  </a:lnTo>
                  <a:lnTo>
                    <a:pt x="313" y="140"/>
                  </a:lnTo>
                  <a:lnTo>
                    <a:pt x="287" y="86"/>
                  </a:lnTo>
                  <a:lnTo>
                    <a:pt x="262" y="57"/>
                  </a:lnTo>
                  <a:lnTo>
                    <a:pt x="233" y="35"/>
                  </a:lnTo>
                  <a:lnTo>
                    <a:pt x="199" y="21"/>
                  </a:lnTo>
                  <a:lnTo>
                    <a:pt x="140" y="3"/>
                  </a:lnTo>
                  <a:lnTo>
                    <a:pt x="103" y="0"/>
                  </a:lnTo>
                  <a:lnTo>
                    <a:pt x="74" y="4"/>
                  </a:lnTo>
                  <a:lnTo>
                    <a:pt x="51" y="19"/>
                  </a:lnTo>
                  <a:lnTo>
                    <a:pt x="32" y="32"/>
                  </a:lnTo>
                  <a:lnTo>
                    <a:pt x="12" y="54"/>
                  </a:lnTo>
                  <a:lnTo>
                    <a:pt x="6" y="83"/>
                  </a:lnTo>
                  <a:lnTo>
                    <a:pt x="0" y="108"/>
                  </a:lnTo>
                  <a:lnTo>
                    <a:pt x="0" y="142"/>
                  </a:lnTo>
                  <a:lnTo>
                    <a:pt x="0" y="189"/>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38" name="Freeform 26"/>
            <p:cNvSpPr>
              <a:spLocks/>
            </p:cNvSpPr>
            <p:nvPr/>
          </p:nvSpPr>
          <p:spPr bwMode="auto">
            <a:xfrm>
              <a:off x="1972" y="2713"/>
              <a:ext cx="1265" cy="231"/>
            </a:xfrm>
            <a:custGeom>
              <a:avLst/>
              <a:gdLst/>
              <a:ahLst/>
              <a:cxnLst>
                <a:cxn ang="0">
                  <a:pos x="1047" y="4"/>
                </a:cxn>
                <a:cxn ang="0">
                  <a:pos x="1146" y="19"/>
                </a:cxn>
                <a:cxn ang="0">
                  <a:pos x="1231" y="66"/>
                </a:cxn>
                <a:cxn ang="0">
                  <a:pos x="1264" y="178"/>
                </a:cxn>
                <a:cxn ang="0">
                  <a:pos x="1217" y="229"/>
                </a:cxn>
                <a:cxn ang="0">
                  <a:pos x="1076" y="222"/>
                </a:cxn>
                <a:cxn ang="0">
                  <a:pos x="873" y="226"/>
                </a:cxn>
                <a:cxn ang="0">
                  <a:pos x="651" y="226"/>
                </a:cxn>
                <a:cxn ang="0">
                  <a:pos x="420" y="230"/>
                </a:cxn>
                <a:cxn ang="0">
                  <a:pos x="245" y="219"/>
                </a:cxn>
                <a:cxn ang="0">
                  <a:pos x="151" y="222"/>
                </a:cxn>
                <a:cxn ang="0">
                  <a:pos x="71" y="222"/>
                </a:cxn>
                <a:cxn ang="0">
                  <a:pos x="0" y="222"/>
                </a:cxn>
                <a:cxn ang="0">
                  <a:pos x="8" y="142"/>
                </a:cxn>
                <a:cxn ang="0">
                  <a:pos x="6" y="113"/>
                </a:cxn>
                <a:cxn ang="0">
                  <a:pos x="14" y="74"/>
                </a:cxn>
                <a:cxn ang="0">
                  <a:pos x="41" y="71"/>
                </a:cxn>
                <a:cxn ang="0">
                  <a:pos x="233" y="51"/>
                </a:cxn>
                <a:cxn ang="0">
                  <a:pos x="415" y="37"/>
                </a:cxn>
                <a:cxn ang="0">
                  <a:pos x="708" y="12"/>
                </a:cxn>
                <a:cxn ang="0">
                  <a:pos x="946" y="0"/>
                </a:cxn>
                <a:cxn ang="0">
                  <a:pos x="1011" y="0"/>
                </a:cxn>
                <a:cxn ang="0">
                  <a:pos x="1047" y="4"/>
                </a:cxn>
              </a:cxnLst>
              <a:rect l="0" t="0" r="r" b="b"/>
              <a:pathLst>
                <a:path w="1265" h="231">
                  <a:moveTo>
                    <a:pt x="1047" y="4"/>
                  </a:moveTo>
                  <a:lnTo>
                    <a:pt x="1146" y="19"/>
                  </a:lnTo>
                  <a:lnTo>
                    <a:pt x="1231" y="66"/>
                  </a:lnTo>
                  <a:lnTo>
                    <a:pt x="1264" y="178"/>
                  </a:lnTo>
                  <a:lnTo>
                    <a:pt x="1217" y="229"/>
                  </a:lnTo>
                  <a:lnTo>
                    <a:pt x="1076" y="222"/>
                  </a:lnTo>
                  <a:lnTo>
                    <a:pt x="873" y="226"/>
                  </a:lnTo>
                  <a:lnTo>
                    <a:pt x="651" y="226"/>
                  </a:lnTo>
                  <a:lnTo>
                    <a:pt x="420" y="230"/>
                  </a:lnTo>
                  <a:lnTo>
                    <a:pt x="245" y="219"/>
                  </a:lnTo>
                  <a:lnTo>
                    <a:pt x="151" y="222"/>
                  </a:lnTo>
                  <a:lnTo>
                    <a:pt x="71" y="222"/>
                  </a:lnTo>
                  <a:lnTo>
                    <a:pt x="0" y="222"/>
                  </a:lnTo>
                  <a:lnTo>
                    <a:pt x="8" y="142"/>
                  </a:lnTo>
                  <a:lnTo>
                    <a:pt x="6" y="113"/>
                  </a:lnTo>
                  <a:lnTo>
                    <a:pt x="14" y="74"/>
                  </a:lnTo>
                  <a:lnTo>
                    <a:pt x="41" y="71"/>
                  </a:lnTo>
                  <a:lnTo>
                    <a:pt x="233" y="51"/>
                  </a:lnTo>
                  <a:lnTo>
                    <a:pt x="415" y="37"/>
                  </a:lnTo>
                  <a:lnTo>
                    <a:pt x="708" y="12"/>
                  </a:lnTo>
                  <a:lnTo>
                    <a:pt x="946" y="0"/>
                  </a:lnTo>
                  <a:lnTo>
                    <a:pt x="1011" y="0"/>
                  </a:lnTo>
                  <a:lnTo>
                    <a:pt x="1047"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US"/>
            </a:p>
          </p:txBody>
        </p:sp>
        <p:sp>
          <p:nvSpPr>
            <p:cNvPr id="13339" name="AutoShape 27"/>
            <p:cNvSpPr>
              <a:spLocks noChangeArrowheads="1"/>
            </p:cNvSpPr>
            <p:nvPr/>
          </p:nvSpPr>
          <p:spPr bwMode="auto">
            <a:xfrm rot="5280000" flipV="1">
              <a:off x="2760" y="1722"/>
              <a:ext cx="126" cy="572"/>
            </a:xfrm>
            <a:custGeom>
              <a:avLst/>
              <a:gdLst>
                <a:gd name="G0" fmla="+- 2966 0 0"/>
                <a:gd name="G1" fmla="+- 21600 0 2966"/>
                <a:gd name="G2" fmla="*/ 2966 1 2"/>
                <a:gd name="G3" fmla="+- 21600 0 G2"/>
                <a:gd name="G4" fmla="+/ 2966 21600 2"/>
                <a:gd name="G5" fmla="+/ G1 0 2"/>
                <a:gd name="G6" fmla="*/ 21600 21600 2966"/>
                <a:gd name="G7" fmla="*/ G6 1 2"/>
                <a:gd name="G8" fmla="+- 21600 0 G7"/>
                <a:gd name="G9" fmla="*/ 21600 1 2"/>
                <a:gd name="G10" fmla="+- 2966 0 G9"/>
                <a:gd name="G11" fmla="?: G10 G8 0"/>
                <a:gd name="G12" fmla="?: G10 G7 21600"/>
                <a:gd name="T0" fmla="*/ 20117 w 21600"/>
                <a:gd name="T1" fmla="*/ 10800 h 21600"/>
                <a:gd name="T2" fmla="*/ 10800 w 21600"/>
                <a:gd name="T3" fmla="*/ 21600 h 21600"/>
                <a:gd name="T4" fmla="*/ 1483 w 21600"/>
                <a:gd name="T5" fmla="*/ 10800 h 21600"/>
                <a:gd name="T6" fmla="*/ 10800 w 21600"/>
                <a:gd name="T7" fmla="*/ 0 h 21600"/>
                <a:gd name="T8" fmla="*/ 3283 w 21600"/>
                <a:gd name="T9" fmla="*/ 3283 h 21600"/>
                <a:gd name="T10" fmla="*/ 18317 w 21600"/>
                <a:gd name="T11" fmla="*/ 18317 h 21600"/>
              </a:gdLst>
              <a:ahLst/>
              <a:cxnLst>
                <a:cxn ang="0">
                  <a:pos x="T0" y="T1"/>
                </a:cxn>
                <a:cxn ang="0">
                  <a:pos x="T2" y="T3"/>
                </a:cxn>
                <a:cxn ang="0">
                  <a:pos x="T4" y="T5"/>
                </a:cxn>
                <a:cxn ang="0">
                  <a:pos x="T6" y="T7"/>
                </a:cxn>
              </a:cxnLst>
              <a:rect l="T8" t="T9" r="T10" b="T11"/>
              <a:pathLst>
                <a:path w="21600" h="21600">
                  <a:moveTo>
                    <a:pt x="0" y="0"/>
                  </a:moveTo>
                  <a:lnTo>
                    <a:pt x="2966" y="21600"/>
                  </a:lnTo>
                  <a:lnTo>
                    <a:pt x="18634" y="21600"/>
                  </a:lnTo>
                  <a:lnTo>
                    <a:pt x="21600" y="0"/>
                  </a:lnTo>
                  <a:close/>
                </a:path>
              </a:pathLst>
            </a:custGeom>
            <a:solidFill>
              <a:srgbClr val="FCD1C1"/>
            </a:solidFill>
            <a:ln w="12700">
              <a:solidFill>
                <a:schemeClr val="tx1"/>
              </a:solidFill>
              <a:miter lim="800000"/>
              <a:headEnd/>
              <a:tailEnd/>
            </a:ln>
            <a:effectLst/>
          </p:spPr>
          <p:txBody>
            <a:bodyPr wrap="none" anchor="ctr"/>
            <a:lstStyle/>
            <a:p>
              <a:endParaRPr lang="en-US"/>
            </a:p>
          </p:txBody>
        </p:sp>
        <p:sp>
          <p:nvSpPr>
            <p:cNvPr id="13340" name="AutoShape 28"/>
            <p:cNvSpPr>
              <a:spLocks noChangeArrowheads="1"/>
            </p:cNvSpPr>
            <p:nvPr/>
          </p:nvSpPr>
          <p:spPr bwMode="auto">
            <a:xfrm rot="5340000" flipV="1">
              <a:off x="2664" y="1731"/>
              <a:ext cx="188" cy="702"/>
            </a:xfrm>
            <a:custGeom>
              <a:avLst/>
              <a:gdLst>
                <a:gd name="G0" fmla="+- 4049 0 0"/>
                <a:gd name="G1" fmla="+- 21600 0 4049"/>
                <a:gd name="G2" fmla="*/ 4049 1 2"/>
                <a:gd name="G3" fmla="+- 21600 0 G2"/>
                <a:gd name="G4" fmla="+/ 4049 21600 2"/>
                <a:gd name="G5" fmla="+/ G1 0 2"/>
                <a:gd name="G6" fmla="*/ 21600 21600 4049"/>
                <a:gd name="G7" fmla="*/ G6 1 2"/>
                <a:gd name="G8" fmla="+- 21600 0 G7"/>
                <a:gd name="G9" fmla="*/ 21600 1 2"/>
                <a:gd name="G10" fmla="+- 4049 0 G9"/>
                <a:gd name="G11" fmla="?: G10 G8 0"/>
                <a:gd name="G12" fmla="?: G10 G7 21600"/>
                <a:gd name="T0" fmla="*/ 19575 w 21600"/>
                <a:gd name="T1" fmla="*/ 10800 h 21600"/>
                <a:gd name="T2" fmla="*/ 10800 w 21600"/>
                <a:gd name="T3" fmla="*/ 21600 h 21600"/>
                <a:gd name="T4" fmla="*/ 2025 w 21600"/>
                <a:gd name="T5" fmla="*/ 10800 h 21600"/>
                <a:gd name="T6" fmla="*/ 10800 w 21600"/>
                <a:gd name="T7" fmla="*/ 0 h 21600"/>
                <a:gd name="T8" fmla="*/ 3825 w 21600"/>
                <a:gd name="T9" fmla="*/ 3825 h 21600"/>
                <a:gd name="T10" fmla="*/ 17775 w 21600"/>
                <a:gd name="T11" fmla="*/ 17775 h 21600"/>
              </a:gdLst>
              <a:ahLst/>
              <a:cxnLst>
                <a:cxn ang="0">
                  <a:pos x="T0" y="T1"/>
                </a:cxn>
                <a:cxn ang="0">
                  <a:pos x="T2" y="T3"/>
                </a:cxn>
                <a:cxn ang="0">
                  <a:pos x="T4" y="T5"/>
                </a:cxn>
                <a:cxn ang="0">
                  <a:pos x="T6" y="T7"/>
                </a:cxn>
              </a:cxnLst>
              <a:rect l="T8" t="T9" r="T10" b="T11"/>
              <a:pathLst>
                <a:path w="21600" h="21600">
                  <a:moveTo>
                    <a:pt x="0" y="0"/>
                  </a:moveTo>
                  <a:lnTo>
                    <a:pt x="4049" y="21600"/>
                  </a:lnTo>
                  <a:lnTo>
                    <a:pt x="17551" y="21600"/>
                  </a:lnTo>
                  <a:lnTo>
                    <a:pt x="21600" y="0"/>
                  </a:lnTo>
                  <a:close/>
                </a:path>
              </a:pathLst>
            </a:custGeom>
            <a:solidFill>
              <a:srgbClr val="FCD1C1"/>
            </a:solidFill>
            <a:ln w="12700">
              <a:solidFill>
                <a:schemeClr val="tx1"/>
              </a:solidFill>
              <a:miter lim="800000"/>
              <a:headEnd/>
              <a:tailEnd/>
            </a:ln>
            <a:effectLst/>
          </p:spPr>
          <p:txBody>
            <a:bodyPr wrap="none" anchor="ctr"/>
            <a:lstStyle/>
            <a:p>
              <a:endParaRPr lang="en-US"/>
            </a:p>
          </p:txBody>
        </p:sp>
        <p:grpSp>
          <p:nvGrpSpPr>
            <p:cNvPr id="6" name="Group 29"/>
            <p:cNvGrpSpPr>
              <a:grpSpLocks/>
            </p:cNvGrpSpPr>
            <p:nvPr/>
          </p:nvGrpSpPr>
          <p:grpSpPr bwMode="auto">
            <a:xfrm>
              <a:off x="3099" y="1944"/>
              <a:ext cx="522" cy="176"/>
              <a:chOff x="3099" y="1944"/>
              <a:chExt cx="522" cy="176"/>
            </a:xfrm>
          </p:grpSpPr>
          <p:sp>
            <p:nvSpPr>
              <p:cNvPr id="13342" name="Freeform 30"/>
              <p:cNvSpPr>
                <a:spLocks/>
              </p:cNvSpPr>
              <p:nvPr/>
            </p:nvSpPr>
            <p:spPr bwMode="auto">
              <a:xfrm>
                <a:off x="3099" y="1944"/>
                <a:ext cx="522" cy="176"/>
              </a:xfrm>
              <a:custGeom>
                <a:avLst/>
                <a:gdLst/>
                <a:ahLst/>
                <a:cxnLst>
                  <a:cxn ang="0">
                    <a:pos x="18" y="139"/>
                  </a:cxn>
                  <a:cxn ang="0">
                    <a:pos x="66" y="136"/>
                  </a:cxn>
                  <a:cxn ang="0">
                    <a:pos x="70" y="149"/>
                  </a:cxn>
                  <a:cxn ang="0">
                    <a:pos x="78" y="160"/>
                  </a:cxn>
                  <a:cxn ang="0">
                    <a:pos x="87" y="169"/>
                  </a:cxn>
                  <a:cxn ang="0">
                    <a:pos x="98" y="172"/>
                  </a:cxn>
                  <a:cxn ang="0">
                    <a:pos x="112" y="175"/>
                  </a:cxn>
                  <a:cxn ang="0">
                    <a:pos x="138" y="173"/>
                  </a:cxn>
                  <a:cxn ang="0">
                    <a:pos x="156" y="170"/>
                  </a:cxn>
                  <a:cxn ang="0">
                    <a:pos x="172" y="165"/>
                  </a:cxn>
                  <a:cxn ang="0">
                    <a:pos x="187" y="152"/>
                  </a:cxn>
                  <a:cxn ang="0">
                    <a:pos x="202" y="140"/>
                  </a:cxn>
                  <a:cxn ang="0">
                    <a:pos x="209" y="134"/>
                  </a:cxn>
                  <a:cxn ang="0">
                    <a:pos x="229" y="129"/>
                  </a:cxn>
                  <a:cxn ang="0">
                    <a:pos x="242" y="126"/>
                  </a:cxn>
                  <a:cxn ang="0">
                    <a:pos x="261" y="117"/>
                  </a:cxn>
                  <a:cxn ang="0">
                    <a:pos x="276" y="111"/>
                  </a:cxn>
                  <a:cxn ang="0">
                    <a:pos x="296" y="103"/>
                  </a:cxn>
                  <a:cxn ang="0">
                    <a:pos x="328" y="108"/>
                  </a:cxn>
                  <a:cxn ang="0">
                    <a:pos x="364" y="111"/>
                  </a:cxn>
                  <a:cxn ang="0">
                    <a:pos x="396" y="116"/>
                  </a:cxn>
                  <a:cxn ang="0">
                    <a:pos x="407" y="113"/>
                  </a:cxn>
                  <a:cxn ang="0">
                    <a:pos x="421" y="111"/>
                  </a:cxn>
                  <a:cxn ang="0">
                    <a:pos x="457" y="118"/>
                  </a:cxn>
                  <a:cxn ang="0">
                    <a:pos x="490" y="113"/>
                  </a:cxn>
                  <a:cxn ang="0">
                    <a:pos x="506" y="114"/>
                  </a:cxn>
                  <a:cxn ang="0">
                    <a:pos x="513" y="106"/>
                  </a:cxn>
                  <a:cxn ang="0">
                    <a:pos x="521" y="99"/>
                  </a:cxn>
                  <a:cxn ang="0">
                    <a:pos x="521" y="91"/>
                  </a:cxn>
                  <a:cxn ang="0">
                    <a:pos x="517" y="80"/>
                  </a:cxn>
                  <a:cxn ang="0">
                    <a:pos x="512" y="74"/>
                  </a:cxn>
                  <a:cxn ang="0">
                    <a:pos x="503" y="70"/>
                  </a:cxn>
                  <a:cxn ang="0">
                    <a:pos x="492" y="65"/>
                  </a:cxn>
                  <a:cxn ang="0">
                    <a:pos x="479" y="63"/>
                  </a:cxn>
                  <a:cxn ang="0">
                    <a:pos x="475" y="61"/>
                  </a:cxn>
                  <a:cxn ang="0">
                    <a:pos x="453" y="55"/>
                  </a:cxn>
                  <a:cxn ang="0">
                    <a:pos x="432" y="53"/>
                  </a:cxn>
                  <a:cxn ang="0">
                    <a:pos x="415" y="49"/>
                  </a:cxn>
                  <a:cxn ang="0">
                    <a:pos x="395" y="43"/>
                  </a:cxn>
                  <a:cxn ang="0">
                    <a:pos x="381" y="37"/>
                  </a:cxn>
                  <a:cxn ang="0">
                    <a:pos x="363" y="31"/>
                  </a:cxn>
                  <a:cxn ang="0">
                    <a:pos x="341" y="27"/>
                  </a:cxn>
                  <a:cxn ang="0">
                    <a:pos x="325" y="25"/>
                  </a:cxn>
                  <a:cxn ang="0">
                    <a:pos x="309" y="24"/>
                  </a:cxn>
                  <a:cxn ang="0">
                    <a:pos x="295" y="19"/>
                  </a:cxn>
                  <a:cxn ang="0">
                    <a:pos x="273" y="15"/>
                  </a:cxn>
                  <a:cxn ang="0">
                    <a:pos x="251" y="6"/>
                  </a:cxn>
                  <a:cxn ang="0">
                    <a:pos x="240" y="4"/>
                  </a:cxn>
                  <a:cxn ang="0">
                    <a:pos x="225" y="0"/>
                  </a:cxn>
                  <a:cxn ang="0">
                    <a:pos x="213" y="0"/>
                  </a:cxn>
                  <a:cxn ang="0">
                    <a:pos x="146" y="17"/>
                  </a:cxn>
                  <a:cxn ang="0">
                    <a:pos x="116" y="18"/>
                  </a:cxn>
                  <a:cxn ang="0">
                    <a:pos x="77" y="19"/>
                  </a:cxn>
                  <a:cxn ang="0">
                    <a:pos x="53" y="17"/>
                  </a:cxn>
                  <a:cxn ang="0">
                    <a:pos x="17" y="11"/>
                  </a:cxn>
                  <a:cxn ang="0">
                    <a:pos x="11" y="42"/>
                  </a:cxn>
                  <a:cxn ang="0">
                    <a:pos x="0" y="83"/>
                  </a:cxn>
                  <a:cxn ang="0">
                    <a:pos x="2" y="115"/>
                  </a:cxn>
                  <a:cxn ang="0">
                    <a:pos x="18" y="139"/>
                  </a:cxn>
                </a:cxnLst>
                <a:rect l="0" t="0" r="r" b="b"/>
                <a:pathLst>
                  <a:path w="522" h="176">
                    <a:moveTo>
                      <a:pt x="18" y="139"/>
                    </a:moveTo>
                    <a:lnTo>
                      <a:pt x="66" y="136"/>
                    </a:lnTo>
                    <a:lnTo>
                      <a:pt x="70" y="149"/>
                    </a:lnTo>
                    <a:lnTo>
                      <a:pt x="78" y="160"/>
                    </a:lnTo>
                    <a:lnTo>
                      <a:pt x="87" y="169"/>
                    </a:lnTo>
                    <a:lnTo>
                      <a:pt x="98" y="172"/>
                    </a:lnTo>
                    <a:lnTo>
                      <a:pt x="112" y="175"/>
                    </a:lnTo>
                    <a:lnTo>
                      <a:pt x="138" y="173"/>
                    </a:lnTo>
                    <a:lnTo>
                      <a:pt x="156" y="170"/>
                    </a:lnTo>
                    <a:lnTo>
                      <a:pt x="172" y="165"/>
                    </a:lnTo>
                    <a:lnTo>
                      <a:pt x="187" y="152"/>
                    </a:lnTo>
                    <a:lnTo>
                      <a:pt x="202" y="140"/>
                    </a:lnTo>
                    <a:lnTo>
                      <a:pt x="209" y="134"/>
                    </a:lnTo>
                    <a:lnTo>
                      <a:pt x="229" y="129"/>
                    </a:lnTo>
                    <a:lnTo>
                      <a:pt x="242" y="126"/>
                    </a:lnTo>
                    <a:lnTo>
                      <a:pt x="261" y="117"/>
                    </a:lnTo>
                    <a:lnTo>
                      <a:pt x="276" y="111"/>
                    </a:lnTo>
                    <a:lnTo>
                      <a:pt x="296" y="103"/>
                    </a:lnTo>
                    <a:lnTo>
                      <a:pt x="328" y="108"/>
                    </a:lnTo>
                    <a:lnTo>
                      <a:pt x="364" y="111"/>
                    </a:lnTo>
                    <a:lnTo>
                      <a:pt x="396" y="116"/>
                    </a:lnTo>
                    <a:lnTo>
                      <a:pt x="407" y="113"/>
                    </a:lnTo>
                    <a:lnTo>
                      <a:pt x="421" y="111"/>
                    </a:lnTo>
                    <a:lnTo>
                      <a:pt x="457" y="118"/>
                    </a:lnTo>
                    <a:lnTo>
                      <a:pt x="490" y="113"/>
                    </a:lnTo>
                    <a:lnTo>
                      <a:pt x="506" y="114"/>
                    </a:lnTo>
                    <a:lnTo>
                      <a:pt x="513" y="106"/>
                    </a:lnTo>
                    <a:lnTo>
                      <a:pt x="521" y="99"/>
                    </a:lnTo>
                    <a:lnTo>
                      <a:pt x="521" y="91"/>
                    </a:lnTo>
                    <a:lnTo>
                      <a:pt x="517" y="80"/>
                    </a:lnTo>
                    <a:lnTo>
                      <a:pt x="512" y="74"/>
                    </a:lnTo>
                    <a:lnTo>
                      <a:pt x="503" y="70"/>
                    </a:lnTo>
                    <a:lnTo>
                      <a:pt x="492" y="65"/>
                    </a:lnTo>
                    <a:lnTo>
                      <a:pt x="479" y="63"/>
                    </a:lnTo>
                    <a:lnTo>
                      <a:pt x="475" y="61"/>
                    </a:lnTo>
                    <a:lnTo>
                      <a:pt x="453" y="55"/>
                    </a:lnTo>
                    <a:lnTo>
                      <a:pt x="432" y="53"/>
                    </a:lnTo>
                    <a:lnTo>
                      <a:pt x="415" y="49"/>
                    </a:lnTo>
                    <a:lnTo>
                      <a:pt x="395" y="43"/>
                    </a:lnTo>
                    <a:lnTo>
                      <a:pt x="381" y="37"/>
                    </a:lnTo>
                    <a:lnTo>
                      <a:pt x="363" y="31"/>
                    </a:lnTo>
                    <a:lnTo>
                      <a:pt x="341" y="27"/>
                    </a:lnTo>
                    <a:lnTo>
                      <a:pt x="325" y="25"/>
                    </a:lnTo>
                    <a:lnTo>
                      <a:pt x="309" y="24"/>
                    </a:lnTo>
                    <a:lnTo>
                      <a:pt x="295" y="19"/>
                    </a:lnTo>
                    <a:lnTo>
                      <a:pt x="273" y="15"/>
                    </a:lnTo>
                    <a:lnTo>
                      <a:pt x="251" y="6"/>
                    </a:lnTo>
                    <a:lnTo>
                      <a:pt x="240" y="4"/>
                    </a:lnTo>
                    <a:lnTo>
                      <a:pt x="225" y="0"/>
                    </a:lnTo>
                    <a:lnTo>
                      <a:pt x="213" y="0"/>
                    </a:lnTo>
                    <a:lnTo>
                      <a:pt x="146" y="17"/>
                    </a:lnTo>
                    <a:lnTo>
                      <a:pt x="116" y="18"/>
                    </a:lnTo>
                    <a:lnTo>
                      <a:pt x="77" y="19"/>
                    </a:lnTo>
                    <a:lnTo>
                      <a:pt x="53" y="17"/>
                    </a:lnTo>
                    <a:lnTo>
                      <a:pt x="17" y="11"/>
                    </a:lnTo>
                    <a:lnTo>
                      <a:pt x="11" y="42"/>
                    </a:lnTo>
                    <a:lnTo>
                      <a:pt x="0" y="83"/>
                    </a:lnTo>
                    <a:lnTo>
                      <a:pt x="2" y="115"/>
                    </a:lnTo>
                    <a:lnTo>
                      <a:pt x="18" y="139"/>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43" name="Freeform 31"/>
              <p:cNvSpPr>
                <a:spLocks/>
              </p:cNvSpPr>
              <p:nvPr/>
            </p:nvSpPr>
            <p:spPr bwMode="auto">
              <a:xfrm>
                <a:off x="3375" y="2009"/>
                <a:ext cx="201" cy="43"/>
              </a:xfrm>
              <a:custGeom>
                <a:avLst/>
                <a:gdLst/>
                <a:ahLst/>
                <a:cxnLst>
                  <a:cxn ang="0">
                    <a:pos x="0" y="33"/>
                  </a:cxn>
                  <a:cxn ang="0">
                    <a:pos x="26" y="28"/>
                  </a:cxn>
                  <a:cxn ang="0">
                    <a:pos x="42" y="33"/>
                  </a:cxn>
                  <a:cxn ang="0">
                    <a:pos x="54" y="33"/>
                  </a:cxn>
                  <a:cxn ang="0">
                    <a:pos x="63" y="31"/>
                  </a:cxn>
                  <a:cxn ang="0">
                    <a:pos x="69" y="31"/>
                  </a:cxn>
                  <a:cxn ang="0">
                    <a:pos x="79" y="28"/>
                  </a:cxn>
                  <a:cxn ang="0">
                    <a:pos x="95" y="32"/>
                  </a:cxn>
                  <a:cxn ang="0">
                    <a:pos x="106" y="32"/>
                  </a:cxn>
                  <a:cxn ang="0">
                    <a:pos x="113" y="33"/>
                  </a:cxn>
                  <a:cxn ang="0">
                    <a:pos x="127" y="33"/>
                  </a:cxn>
                  <a:cxn ang="0">
                    <a:pos x="137" y="35"/>
                  </a:cxn>
                  <a:cxn ang="0">
                    <a:pos x="146" y="41"/>
                  </a:cxn>
                  <a:cxn ang="0">
                    <a:pos x="164" y="37"/>
                  </a:cxn>
                  <a:cxn ang="0">
                    <a:pos x="176" y="42"/>
                  </a:cxn>
                  <a:cxn ang="0">
                    <a:pos x="186" y="36"/>
                  </a:cxn>
                  <a:cxn ang="0">
                    <a:pos x="191" y="31"/>
                  </a:cxn>
                  <a:cxn ang="0">
                    <a:pos x="196" y="22"/>
                  </a:cxn>
                  <a:cxn ang="0">
                    <a:pos x="200" y="11"/>
                  </a:cxn>
                  <a:cxn ang="0">
                    <a:pos x="198" y="0"/>
                  </a:cxn>
                </a:cxnLst>
                <a:rect l="0" t="0" r="r" b="b"/>
                <a:pathLst>
                  <a:path w="201" h="43">
                    <a:moveTo>
                      <a:pt x="0" y="33"/>
                    </a:moveTo>
                    <a:lnTo>
                      <a:pt x="26" y="28"/>
                    </a:lnTo>
                    <a:lnTo>
                      <a:pt x="42" y="33"/>
                    </a:lnTo>
                    <a:lnTo>
                      <a:pt x="54" y="33"/>
                    </a:lnTo>
                    <a:lnTo>
                      <a:pt x="63" y="31"/>
                    </a:lnTo>
                    <a:lnTo>
                      <a:pt x="69" y="31"/>
                    </a:lnTo>
                    <a:lnTo>
                      <a:pt x="79" y="28"/>
                    </a:lnTo>
                    <a:lnTo>
                      <a:pt x="95" y="32"/>
                    </a:lnTo>
                    <a:lnTo>
                      <a:pt x="106" y="32"/>
                    </a:lnTo>
                    <a:lnTo>
                      <a:pt x="113" y="33"/>
                    </a:lnTo>
                    <a:lnTo>
                      <a:pt x="127" y="33"/>
                    </a:lnTo>
                    <a:lnTo>
                      <a:pt x="137" y="35"/>
                    </a:lnTo>
                    <a:lnTo>
                      <a:pt x="146" y="41"/>
                    </a:lnTo>
                    <a:lnTo>
                      <a:pt x="164" y="37"/>
                    </a:lnTo>
                    <a:lnTo>
                      <a:pt x="176" y="42"/>
                    </a:lnTo>
                    <a:lnTo>
                      <a:pt x="186" y="36"/>
                    </a:lnTo>
                    <a:lnTo>
                      <a:pt x="191" y="31"/>
                    </a:lnTo>
                    <a:lnTo>
                      <a:pt x="196" y="22"/>
                    </a:lnTo>
                    <a:lnTo>
                      <a:pt x="200" y="11"/>
                    </a:lnTo>
                    <a:lnTo>
                      <a:pt x="198" y="0"/>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44" name="Freeform 32"/>
              <p:cNvSpPr>
                <a:spLocks/>
              </p:cNvSpPr>
              <p:nvPr/>
            </p:nvSpPr>
            <p:spPr bwMode="auto">
              <a:xfrm>
                <a:off x="3177" y="1957"/>
                <a:ext cx="124" cy="72"/>
              </a:xfrm>
              <a:custGeom>
                <a:avLst/>
                <a:gdLst/>
                <a:ahLst/>
                <a:cxnLst>
                  <a:cxn ang="0">
                    <a:pos x="0" y="71"/>
                  </a:cxn>
                  <a:cxn ang="0">
                    <a:pos x="9" y="50"/>
                  </a:cxn>
                  <a:cxn ang="0">
                    <a:pos x="19" y="45"/>
                  </a:cxn>
                  <a:cxn ang="0">
                    <a:pos x="30" y="37"/>
                  </a:cxn>
                  <a:cxn ang="0">
                    <a:pos x="40" y="36"/>
                  </a:cxn>
                  <a:cxn ang="0">
                    <a:pos x="50" y="30"/>
                  </a:cxn>
                  <a:cxn ang="0">
                    <a:pos x="71" y="22"/>
                  </a:cxn>
                  <a:cxn ang="0">
                    <a:pos x="85" y="15"/>
                  </a:cxn>
                  <a:cxn ang="0">
                    <a:pos x="106" y="11"/>
                  </a:cxn>
                  <a:cxn ang="0">
                    <a:pos x="123" y="0"/>
                  </a:cxn>
                </a:cxnLst>
                <a:rect l="0" t="0" r="r" b="b"/>
                <a:pathLst>
                  <a:path w="124" h="72">
                    <a:moveTo>
                      <a:pt x="0" y="71"/>
                    </a:moveTo>
                    <a:lnTo>
                      <a:pt x="9" y="50"/>
                    </a:lnTo>
                    <a:lnTo>
                      <a:pt x="19" y="45"/>
                    </a:lnTo>
                    <a:lnTo>
                      <a:pt x="30" y="37"/>
                    </a:lnTo>
                    <a:lnTo>
                      <a:pt x="40" y="36"/>
                    </a:lnTo>
                    <a:lnTo>
                      <a:pt x="50" y="30"/>
                    </a:lnTo>
                    <a:lnTo>
                      <a:pt x="71" y="22"/>
                    </a:lnTo>
                    <a:lnTo>
                      <a:pt x="85" y="15"/>
                    </a:lnTo>
                    <a:lnTo>
                      <a:pt x="106" y="11"/>
                    </a:lnTo>
                    <a:lnTo>
                      <a:pt x="123" y="0"/>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45" name="Freeform 33"/>
              <p:cNvSpPr>
                <a:spLocks/>
              </p:cNvSpPr>
              <p:nvPr/>
            </p:nvSpPr>
            <p:spPr bwMode="auto">
              <a:xfrm>
                <a:off x="3367" y="2051"/>
                <a:ext cx="230" cy="9"/>
              </a:xfrm>
              <a:custGeom>
                <a:avLst/>
                <a:gdLst/>
                <a:ahLst/>
                <a:cxnLst>
                  <a:cxn ang="0">
                    <a:pos x="229" y="8"/>
                  </a:cxn>
                  <a:cxn ang="0">
                    <a:pos x="204" y="8"/>
                  </a:cxn>
                  <a:cxn ang="0">
                    <a:pos x="185" y="6"/>
                  </a:cxn>
                  <a:cxn ang="0">
                    <a:pos x="172" y="4"/>
                  </a:cxn>
                  <a:cxn ang="0">
                    <a:pos x="158" y="4"/>
                  </a:cxn>
                  <a:cxn ang="0">
                    <a:pos x="141" y="4"/>
                  </a:cxn>
                  <a:cxn ang="0">
                    <a:pos x="123" y="4"/>
                  </a:cxn>
                  <a:cxn ang="0">
                    <a:pos x="106" y="2"/>
                  </a:cxn>
                  <a:cxn ang="0">
                    <a:pos x="90" y="2"/>
                  </a:cxn>
                  <a:cxn ang="0">
                    <a:pos x="74" y="2"/>
                  </a:cxn>
                  <a:cxn ang="0">
                    <a:pos x="53" y="1"/>
                  </a:cxn>
                  <a:cxn ang="0">
                    <a:pos x="40" y="0"/>
                  </a:cxn>
                  <a:cxn ang="0">
                    <a:pos x="18" y="0"/>
                  </a:cxn>
                  <a:cxn ang="0">
                    <a:pos x="0" y="1"/>
                  </a:cxn>
                </a:cxnLst>
                <a:rect l="0" t="0" r="r" b="b"/>
                <a:pathLst>
                  <a:path w="230" h="9">
                    <a:moveTo>
                      <a:pt x="229" y="8"/>
                    </a:moveTo>
                    <a:lnTo>
                      <a:pt x="204" y="8"/>
                    </a:lnTo>
                    <a:lnTo>
                      <a:pt x="185" y="6"/>
                    </a:lnTo>
                    <a:lnTo>
                      <a:pt x="172" y="4"/>
                    </a:lnTo>
                    <a:lnTo>
                      <a:pt x="158" y="4"/>
                    </a:lnTo>
                    <a:lnTo>
                      <a:pt x="141" y="4"/>
                    </a:lnTo>
                    <a:lnTo>
                      <a:pt x="123" y="4"/>
                    </a:lnTo>
                    <a:lnTo>
                      <a:pt x="106" y="2"/>
                    </a:lnTo>
                    <a:lnTo>
                      <a:pt x="90" y="2"/>
                    </a:lnTo>
                    <a:lnTo>
                      <a:pt x="74" y="2"/>
                    </a:lnTo>
                    <a:lnTo>
                      <a:pt x="53" y="1"/>
                    </a:lnTo>
                    <a:lnTo>
                      <a:pt x="40" y="0"/>
                    </a:lnTo>
                    <a:lnTo>
                      <a:pt x="18" y="0"/>
                    </a:lnTo>
                    <a:lnTo>
                      <a:pt x="0" y="1"/>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46" name="Freeform 34"/>
              <p:cNvSpPr>
                <a:spLocks/>
              </p:cNvSpPr>
              <p:nvPr/>
            </p:nvSpPr>
            <p:spPr bwMode="auto">
              <a:xfrm>
                <a:off x="3164" y="2051"/>
                <a:ext cx="10" cy="25"/>
              </a:xfrm>
              <a:custGeom>
                <a:avLst/>
                <a:gdLst/>
                <a:ahLst/>
                <a:cxnLst>
                  <a:cxn ang="0">
                    <a:pos x="3" y="24"/>
                  </a:cxn>
                  <a:cxn ang="0">
                    <a:pos x="0" y="12"/>
                  </a:cxn>
                  <a:cxn ang="0">
                    <a:pos x="9" y="0"/>
                  </a:cxn>
                </a:cxnLst>
                <a:rect l="0" t="0" r="r" b="b"/>
                <a:pathLst>
                  <a:path w="10" h="25">
                    <a:moveTo>
                      <a:pt x="3" y="24"/>
                    </a:moveTo>
                    <a:lnTo>
                      <a:pt x="0" y="12"/>
                    </a:lnTo>
                    <a:lnTo>
                      <a:pt x="9" y="0"/>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47" name="Freeform 35"/>
              <p:cNvSpPr>
                <a:spLocks/>
              </p:cNvSpPr>
              <p:nvPr/>
            </p:nvSpPr>
            <p:spPr bwMode="auto">
              <a:xfrm>
                <a:off x="3497" y="2023"/>
                <a:ext cx="13" cy="17"/>
              </a:xfrm>
              <a:custGeom>
                <a:avLst/>
                <a:gdLst/>
                <a:ahLst/>
                <a:cxnLst>
                  <a:cxn ang="0">
                    <a:pos x="12" y="16"/>
                  </a:cxn>
                  <a:cxn ang="0">
                    <a:pos x="5" y="9"/>
                  </a:cxn>
                  <a:cxn ang="0">
                    <a:pos x="0" y="0"/>
                  </a:cxn>
                </a:cxnLst>
                <a:rect l="0" t="0" r="r" b="b"/>
                <a:pathLst>
                  <a:path w="13" h="17">
                    <a:moveTo>
                      <a:pt x="12" y="16"/>
                    </a:moveTo>
                    <a:lnTo>
                      <a:pt x="5" y="9"/>
                    </a:lnTo>
                    <a:lnTo>
                      <a:pt x="0" y="0"/>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48" name="Freeform 36"/>
              <p:cNvSpPr>
                <a:spLocks/>
              </p:cNvSpPr>
              <p:nvPr/>
            </p:nvSpPr>
            <p:spPr bwMode="auto">
              <a:xfrm>
                <a:off x="3435" y="2009"/>
                <a:ext cx="16" cy="27"/>
              </a:xfrm>
              <a:custGeom>
                <a:avLst/>
                <a:gdLst/>
                <a:ahLst/>
                <a:cxnLst>
                  <a:cxn ang="0">
                    <a:pos x="15" y="26"/>
                  </a:cxn>
                  <a:cxn ang="0">
                    <a:pos x="4" y="12"/>
                  </a:cxn>
                  <a:cxn ang="0">
                    <a:pos x="0" y="0"/>
                  </a:cxn>
                </a:cxnLst>
                <a:rect l="0" t="0" r="r" b="b"/>
                <a:pathLst>
                  <a:path w="16" h="27">
                    <a:moveTo>
                      <a:pt x="15" y="26"/>
                    </a:moveTo>
                    <a:lnTo>
                      <a:pt x="4" y="12"/>
                    </a:lnTo>
                    <a:lnTo>
                      <a:pt x="0" y="0"/>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49" name="Freeform 37"/>
              <p:cNvSpPr>
                <a:spLocks/>
              </p:cNvSpPr>
              <p:nvPr/>
            </p:nvSpPr>
            <p:spPr bwMode="auto">
              <a:xfrm>
                <a:off x="3276" y="2075"/>
                <a:ext cx="9" cy="27"/>
              </a:xfrm>
              <a:custGeom>
                <a:avLst/>
                <a:gdLst/>
                <a:ahLst/>
                <a:cxnLst>
                  <a:cxn ang="0">
                    <a:pos x="0" y="26"/>
                  </a:cxn>
                  <a:cxn ang="0">
                    <a:pos x="6" y="21"/>
                  </a:cxn>
                  <a:cxn ang="0">
                    <a:pos x="8" y="8"/>
                  </a:cxn>
                  <a:cxn ang="0">
                    <a:pos x="5" y="7"/>
                  </a:cxn>
                  <a:cxn ang="0">
                    <a:pos x="4" y="0"/>
                  </a:cxn>
                </a:cxnLst>
                <a:rect l="0" t="0" r="r" b="b"/>
                <a:pathLst>
                  <a:path w="9" h="27">
                    <a:moveTo>
                      <a:pt x="0" y="26"/>
                    </a:moveTo>
                    <a:lnTo>
                      <a:pt x="6" y="21"/>
                    </a:lnTo>
                    <a:lnTo>
                      <a:pt x="8" y="8"/>
                    </a:lnTo>
                    <a:lnTo>
                      <a:pt x="5" y="7"/>
                    </a:lnTo>
                    <a:lnTo>
                      <a:pt x="4" y="0"/>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50" name="Freeform 38"/>
              <p:cNvSpPr>
                <a:spLocks/>
              </p:cNvSpPr>
              <p:nvPr/>
            </p:nvSpPr>
            <p:spPr bwMode="auto">
              <a:xfrm>
                <a:off x="3226" y="2044"/>
                <a:ext cx="1" cy="32"/>
              </a:xfrm>
              <a:custGeom>
                <a:avLst/>
                <a:gdLst/>
                <a:ahLst/>
                <a:cxnLst>
                  <a:cxn ang="0">
                    <a:pos x="0" y="31"/>
                  </a:cxn>
                  <a:cxn ang="0">
                    <a:pos x="0" y="23"/>
                  </a:cxn>
                  <a:cxn ang="0">
                    <a:pos x="0" y="12"/>
                  </a:cxn>
                  <a:cxn ang="0">
                    <a:pos x="0" y="0"/>
                  </a:cxn>
                </a:cxnLst>
                <a:rect l="0" t="0" r="r" b="b"/>
                <a:pathLst>
                  <a:path w="1" h="32">
                    <a:moveTo>
                      <a:pt x="0" y="31"/>
                    </a:moveTo>
                    <a:lnTo>
                      <a:pt x="0" y="23"/>
                    </a:lnTo>
                    <a:lnTo>
                      <a:pt x="0" y="12"/>
                    </a:lnTo>
                    <a:lnTo>
                      <a:pt x="0" y="0"/>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51" name="Freeform 39"/>
              <p:cNvSpPr>
                <a:spLocks/>
              </p:cNvSpPr>
              <p:nvPr/>
            </p:nvSpPr>
            <p:spPr bwMode="auto">
              <a:xfrm>
                <a:off x="3293" y="2023"/>
                <a:ext cx="8" cy="29"/>
              </a:xfrm>
              <a:custGeom>
                <a:avLst/>
                <a:gdLst/>
                <a:ahLst/>
                <a:cxnLst>
                  <a:cxn ang="0">
                    <a:pos x="5" y="28"/>
                  </a:cxn>
                  <a:cxn ang="0">
                    <a:pos x="0" y="19"/>
                  </a:cxn>
                  <a:cxn ang="0">
                    <a:pos x="1" y="9"/>
                  </a:cxn>
                  <a:cxn ang="0">
                    <a:pos x="5" y="0"/>
                  </a:cxn>
                  <a:cxn ang="0">
                    <a:pos x="7" y="15"/>
                  </a:cxn>
                </a:cxnLst>
                <a:rect l="0" t="0" r="r" b="b"/>
                <a:pathLst>
                  <a:path w="8" h="29">
                    <a:moveTo>
                      <a:pt x="5" y="28"/>
                    </a:moveTo>
                    <a:lnTo>
                      <a:pt x="0" y="19"/>
                    </a:lnTo>
                    <a:lnTo>
                      <a:pt x="1" y="9"/>
                    </a:lnTo>
                    <a:lnTo>
                      <a:pt x="5" y="0"/>
                    </a:lnTo>
                    <a:lnTo>
                      <a:pt x="7" y="15"/>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grpSp>
        <p:grpSp>
          <p:nvGrpSpPr>
            <p:cNvPr id="7" name="Group 40"/>
            <p:cNvGrpSpPr>
              <a:grpSpLocks/>
            </p:cNvGrpSpPr>
            <p:nvPr/>
          </p:nvGrpSpPr>
          <p:grpSpPr bwMode="auto">
            <a:xfrm>
              <a:off x="3222" y="1984"/>
              <a:ext cx="169" cy="92"/>
              <a:chOff x="3222" y="1984"/>
              <a:chExt cx="169" cy="92"/>
            </a:xfrm>
          </p:grpSpPr>
          <p:sp>
            <p:nvSpPr>
              <p:cNvPr id="13353" name="Freeform 41"/>
              <p:cNvSpPr>
                <a:spLocks/>
              </p:cNvSpPr>
              <p:nvPr/>
            </p:nvSpPr>
            <p:spPr bwMode="auto">
              <a:xfrm>
                <a:off x="3300" y="2004"/>
                <a:ext cx="68" cy="56"/>
              </a:xfrm>
              <a:custGeom>
                <a:avLst/>
                <a:gdLst/>
                <a:ahLst/>
                <a:cxnLst>
                  <a:cxn ang="0">
                    <a:pos x="67" y="33"/>
                  </a:cxn>
                  <a:cxn ang="0">
                    <a:pos x="54" y="39"/>
                  </a:cxn>
                  <a:cxn ang="0">
                    <a:pos x="41" y="45"/>
                  </a:cxn>
                  <a:cxn ang="0">
                    <a:pos x="30" y="50"/>
                  </a:cxn>
                  <a:cxn ang="0">
                    <a:pos x="20" y="52"/>
                  </a:cxn>
                  <a:cxn ang="0">
                    <a:pos x="16" y="51"/>
                  </a:cxn>
                  <a:cxn ang="0">
                    <a:pos x="0" y="55"/>
                  </a:cxn>
                  <a:cxn ang="0">
                    <a:pos x="6" y="18"/>
                  </a:cxn>
                  <a:cxn ang="0">
                    <a:pos x="50" y="0"/>
                  </a:cxn>
                  <a:cxn ang="0">
                    <a:pos x="67" y="33"/>
                  </a:cxn>
                </a:cxnLst>
                <a:rect l="0" t="0" r="r" b="b"/>
                <a:pathLst>
                  <a:path w="68" h="56">
                    <a:moveTo>
                      <a:pt x="67" y="33"/>
                    </a:moveTo>
                    <a:lnTo>
                      <a:pt x="54" y="39"/>
                    </a:lnTo>
                    <a:lnTo>
                      <a:pt x="41" y="45"/>
                    </a:lnTo>
                    <a:lnTo>
                      <a:pt x="30" y="50"/>
                    </a:lnTo>
                    <a:lnTo>
                      <a:pt x="20" y="52"/>
                    </a:lnTo>
                    <a:lnTo>
                      <a:pt x="16" y="51"/>
                    </a:lnTo>
                    <a:lnTo>
                      <a:pt x="0" y="55"/>
                    </a:lnTo>
                    <a:lnTo>
                      <a:pt x="6" y="18"/>
                    </a:lnTo>
                    <a:lnTo>
                      <a:pt x="50" y="0"/>
                    </a:lnTo>
                    <a:lnTo>
                      <a:pt x="67" y="33"/>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54" name="Freeform 42"/>
              <p:cNvSpPr>
                <a:spLocks/>
              </p:cNvSpPr>
              <p:nvPr/>
            </p:nvSpPr>
            <p:spPr bwMode="auto">
              <a:xfrm>
                <a:off x="3222" y="1984"/>
                <a:ext cx="169" cy="92"/>
              </a:xfrm>
              <a:custGeom>
                <a:avLst/>
                <a:gdLst/>
                <a:ahLst/>
                <a:cxnLst>
                  <a:cxn ang="0">
                    <a:pos x="59" y="91"/>
                  </a:cxn>
                  <a:cxn ang="0">
                    <a:pos x="69" y="88"/>
                  </a:cxn>
                  <a:cxn ang="0">
                    <a:pos x="87" y="79"/>
                  </a:cxn>
                  <a:cxn ang="0">
                    <a:pos x="95" y="74"/>
                  </a:cxn>
                  <a:cxn ang="0">
                    <a:pos x="104" y="71"/>
                  </a:cxn>
                  <a:cxn ang="0">
                    <a:pos x="116" y="67"/>
                  </a:cxn>
                  <a:cxn ang="0">
                    <a:pos x="128" y="65"/>
                  </a:cxn>
                  <a:cxn ang="0">
                    <a:pos x="136" y="61"/>
                  </a:cxn>
                  <a:cxn ang="0">
                    <a:pos x="147" y="54"/>
                  </a:cxn>
                  <a:cxn ang="0">
                    <a:pos x="153" y="53"/>
                  </a:cxn>
                  <a:cxn ang="0">
                    <a:pos x="159" y="48"/>
                  </a:cxn>
                  <a:cxn ang="0">
                    <a:pos x="162" y="39"/>
                  </a:cxn>
                  <a:cxn ang="0">
                    <a:pos x="163" y="32"/>
                  </a:cxn>
                  <a:cxn ang="0">
                    <a:pos x="168" y="27"/>
                  </a:cxn>
                  <a:cxn ang="0">
                    <a:pos x="164" y="20"/>
                  </a:cxn>
                  <a:cxn ang="0">
                    <a:pos x="165" y="13"/>
                  </a:cxn>
                  <a:cxn ang="0">
                    <a:pos x="159" y="10"/>
                  </a:cxn>
                  <a:cxn ang="0">
                    <a:pos x="152" y="4"/>
                  </a:cxn>
                  <a:cxn ang="0">
                    <a:pos x="147" y="2"/>
                  </a:cxn>
                  <a:cxn ang="0">
                    <a:pos x="137" y="0"/>
                  </a:cxn>
                  <a:cxn ang="0">
                    <a:pos x="124" y="6"/>
                  </a:cxn>
                  <a:cxn ang="0">
                    <a:pos x="110" y="8"/>
                  </a:cxn>
                  <a:cxn ang="0">
                    <a:pos x="99" y="12"/>
                  </a:cxn>
                  <a:cxn ang="0">
                    <a:pos x="87" y="15"/>
                  </a:cxn>
                  <a:cxn ang="0">
                    <a:pos x="77" y="19"/>
                  </a:cxn>
                  <a:cxn ang="0">
                    <a:pos x="62" y="23"/>
                  </a:cxn>
                  <a:cxn ang="0">
                    <a:pos x="52" y="24"/>
                  </a:cxn>
                  <a:cxn ang="0">
                    <a:pos x="25" y="23"/>
                  </a:cxn>
                  <a:cxn ang="0">
                    <a:pos x="16" y="27"/>
                  </a:cxn>
                  <a:cxn ang="0">
                    <a:pos x="0" y="31"/>
                  </a:cxn>
                </a:cxnLst>
                <a:rect l="0" t="0" r="r" b="b"/>
                <a:pathLst>
                  <a:path w="169" h="92">
                    <a:moveTo>
                      <a:pt x="59" y="91"/>
                    </a:moveTo>
                    <a:lnTo>
                      <a:pt x="69" y="88"/>
                    </a:lnTo>
                    <a:lnTo>
                      <a:pt x="87" y="79"/>
                    </a:lnTo>
                    <a:lnTo>
                      <a:pt x="95" y="74"/>
                    </a:lnTo>
                    <a:lnTo>
                      <a:pt x="104" y="71"/>
                    </a:lnTo>
                    <a:lnTo>
                      <a:pt x="116" y="67"/>
                    </a:lnTo>
                    <a:lnTo>
                      <a:pt x="128" y="65"/>
                    </a:lnTo>
                    <a:lnTo>
                      <a:pt x="136" y="61"/>
                    </a:lnTo>
                    <a:lnTo>
                      <a:pt x="147" y="54"/>
                    </a:lnTo>
                    <a:lnTo>
                      <a:pt x="153" y="53"/>
                    </a:lnTo>
                    <a:lnTo>
                      <a:pt x="159" y="48"/>
                    </a:lnTo>
                    <a:lnTo>
                      <a:pt x="162" y="39"/>
                    </a:lnTo>
                    <a:lnTo>
                      <a:pt x="163" y="32"/>
                    </a:lnTo>
                    <a:lnTo>
                      <a:pt x="168" y="27"/>
                    </a:lnTo>
                    <a:lnTo>
                      <a:pt x="164" y="20"/>
                    </a:lnTo>
                    <a:lnTo>
                      <a:pt x="165" y="13"/>
                    </a:lnTo>
                    <a:lnTo>
                      <a:pt x="159" y="10"/>
                    </a:lnTo>
                    <a:lnTo>
                      <a:pt x="152" y="4"/>
                    </a:lnTo>
                    <a:lnTo>
                      <a:pt x="147" y="2"/>
                    </a:lnTo>
                    <a:lnTo>
                      <a:pt x="137" y="0"/>
                    </a:lnTo>
                    <a:lnTo>
                      <a:pt x="124" y="6"/>
                    </a:lnTo>
                    <a:lnTo>
                      <a:pt x="110" y="8"/>
                    </a:lnTo>
                    <a:lnTo>
                      <a:pt x="99" y="12"/>
                    </a:lnTo>
                    <a:lnTo>
                      <a:pt x="87" y="15"/>
                    </a:lnTo>
                    <a:lnTo>
                      <a:pt x="77" y="19"/>
                    </a:lnTo>
                    <a:lnTo>
                      <a:pt x="62" y="23"/>
                    </a:lnTo>
                    <a:lnTo>
                      <a:pt x="52" y="24"/>
                    </a:lnTo>
                    <a:lnTo>
                      <a:pt x="25" y="23"/>
                    </a:lnTo>
                    <a:lnTo>
                      <a:pt x="16" y="27"/>
                    </a:lnTo>
                    <a:lnTo>
                      <a:pt x="0" y="31"/>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sp>
            <p:nvSpPr>
              <p:cNvPr id="13355" name="Freeform 43"/>
              <p:cNvSpPr>
                <a:spLocks/>
              </p:cNvSpPr>
              <p:nvPr/>
            </p:nvSpPr>
            <p:spPr bwMode="auto">
              <a:xfrm>
                <a:off x="3340" y="1984"/>
                <a:ext cx="28" cy="45"/>
              </a:xfrm>
              <a:custGeom>
                <a:avLst/>
                <a:gdLst/>
                <a:ahLst/>
                <a:cxnLst>
                  <a:cxn ang="0">
                    <a:pos x="27" y="43"/>
                  </a:cxn>
                  <a:cxn ang="0">
                    <a:pos x="24" y="39"/>
                  </a:cxn>
                  <a:cxn ang="0">
                    <a:pos x="23" y="32"/>
                  </a:cxn>
                  <a:cxn ang="0">
                    <a:pos x="20" y="24"/>
                  </a:cxn>
                  <a:cxn ang="0">
                    <a:pos x="20" y="18"/>
                  </a:cxn>
                  <a:cxn ang="0">
                    <a:pos x="19" y="10"/>
                  </a:cxn>
                  <a:cxn ang="0">
                    <a:pos x="20" y="0"/>
                  </a:cxn>
                  <a:cxn ang="0">
                    <a:pos x="4" y="9"/>
                  </a:cxn>
                  <a:cxn ang="0">
                    <a:pos x="0" y="13"/>
                  </a:cxn>
                  <a:cxn ang="0">
                    <a:pos x="2" y="19"/>
                  </a:cxn>
                  <a:cxn ang="0">
                    <a:pos x="1" y="28"/>
                  </a:cxn>
                  <a:cxn ang="0">
                    <a:pos x="3" y="36"/>
                  </a:cxn>
                  <a:cxn ang="0">
                    <a:pos x="6" y="42"/>
                  </a:cxn>
                  <a:cxn ang="0">
                    <a:pos x="10" y="44"/>
                  </a:cxn>
                  <a:cxn ang="0">
                    <a:pos x="27" y="43"/>
                  </a:cxn>
                </a:cxnLst>
                <a:rect l="0" t="0" r="r" b="b"/>
                <a:pathLst>
                  <a:path w="28" h="45">
                    <a:moveTo>
                      <a:pt x="27" y="43"/>
                    </a:moveTo>
                    <a:lnTo>
                      <a:pt x="24" y="39"/>
                    </a:lnTo>
                    <a:lnTo>
                      <a:pt x="23" y="32"/>
                    </a:lnTo>
                    <a:lnTo>
                      <a:pt x="20" y="24"/>
                    </a:lnTo>
                    <a:lnTo>
                      <a:pt x="20" y="18"/>
                    </a:lnTo>
                    <a:lnTo>
                      <a:pt x="19" y="10"/>
                    </a:lnTo>
                    <a:lnTo>
                      <a:pt x="20" y="0"/>
                    </a:lnTo>
                    <a:lnTo>
                      <a:pt x="4" y="9"/>
                    </a:lnTo>
                    <a:lnTo>
                      <a:pt x="0" y="13"/>
                    </a:lnTo>
                    <a:lnTo>
                      <a:pt x="2" y="19"/>
                    </a:lnTo>
                    <a:lnTo>
                      <a:pt x="1" y="28"/>
                    </a:lnTo>
                    <a:lnTo>
                      <a:pt x="3" y="36"/>
                    </a:lnTo>
                    <a:lnTo>
                      <a:pt x="6" y="42"/>
                    </a:lnTo>
                    <a:lnTo>
                      <a:pt x="10" y="44"/>
                    </a:lnTo>
                    <a:lnTo>
                      <a:pt x="27" y="43"/>
                    </a:lnTo>
                  </a:path>
                </a:pathLst>
              </a:custGeom>
              <a:solidFill>
                <a:srgbClr val="FCD1C1"/>
              </a:solidFill>
              <a:ln w="12700" cap="rnd" cmpd="sng">
                <a:solidFill>
                  <a:schemeClr val="tx1"/>
                </a:solidFill>
                <a:prstDash val="solid"/>
                <a:round/>
                <a:headEnd type="none" w="med" len="med"/>
                <a:tailEnd type="none" w="med" len="med"/>
              </a:ln>
              <a:effectLst/>
            </p:spPr>
            <p:txBody>
              <a:bodyPr/>
              <a:lstStyle/>
              <a:p>
                <a:endParaRPr lang="en-US"/>
              </a:p>
            </p:txBody>
          </p:sp>
        </p:grpSp>
        <p:sp>
          <p:nvSpPr>
            <p:cNvPr id="13356" name="Oval 44"/>
            <p:cNvSpPr>
              <a:spLocks noChangeArrowheads="1"/>
            </p:cNvSpPr>
            <p:nvPr/>
          </p:nvSpPr>
          <p:spPr bwMode="auto">
            <a:xfrm rot="20640000">
              <a:off x="2245" y="1957"/>
              <a:ext cx="203" cy="213"/>
            </a:xfrm>
            <a:prstGeom prst="ellipse">
              <a:avLst/>
            </a:prstGeom>
            <a:solidFill>
              <a:srgbClr val="FCD1C1"/>
            </a:solidFill>
            <a:ln w="12700">
              <a:solidFill>
                <a:schemeClr val="tx1"/>
              </a:solidFill>
              <a:round/>
              <a:headEnd/>
              <a:tailEnd/>
            </a:ln>
            <a:effectLst/>
          </p:spPr>
          <p:txBody>
            <a:bodyPr wrap="none" anchor="ctr"/>
            <a:lstStyle/>
            <a:p>
              <a:endParaRPr lang="en-US"/>
            </a:p>
          </p:txBody>
        </p:sp>
        <p:sp>
          <p:nvSpPr>
            <p:cNvPr id="13357" name="Line 45"/>
            <p:cNvSpPr>
              <a:spLocks noChangeShapeType="1"/>
            </p:cNvSpPr>
            <p:nvPr/>
          </p:nvSpPr>
          <p:spPr bwMode="auto">
            <a:xfrm>
              <a:off x="1920" y="888"/>
              <a:ext cx="0" cy="2016"/>
            </a:xfrm>
            <a:prstGeom prst="line">
              <a:avLst/>
            </a:prstGeom>
            <a:noFill/>
            <a:ln w="76200">
              <a:solidFill>
                <a:srgbClr val="FAFD00"/>
              </a:solidFill>
              <a:round/>
              <a:headEnd/>
              <a:tailEnd/>
            </a:ln>
            <a:effectLst/>
          </p:spPr>
          <p:txBody>
            <a:bodyPr wrap="none" anchor="ctr"/>
            <a:lstStyle/>
            <a:p>
              <a:endParaRPr lang="en-US"/>
            </a:p>
          </p:txBody>
        </p:sp>
        <p:sp>
          <p:nvSpPr>
            <p:cNvPr id="13358" name="Line 46"/>
            <p:cNvSpPr>
              <a:spLocks noChangeShapeType="1"/>
            </p:cNvSpPr>
            <p:nvPr/>
          </p:nvSpPr>
          <p:spPr bwMode="auto">
            <a:xfrm>
              <a:off x="2688" y="1128"/>
              <a:ext cx="0" cy="1152"/>
            </a:xfrm>
            <a:prstGeom prst="line">
              <a:avLst/>
            </a:prstGeom>
            <a:noFill/>
            <a:ln w="76200">
              <a:solidFill>
                <a:srgbClr val="FAFD00"/>
              </a:solidFill>
              <a:round/>
              <a:headEnd/>
              <a:tailEnd/>
            </a:ln>
            <a:effectLst/>
          </p:spPr>
          <p:txBody>
            <a:bodyPr wrap="none" anchor="ctr"/>
            <a:lstStyle/>
            <a:p>
              <a:endParaRPr lang="en-US"/>
            </a:p>
          </p:txBody>
        </p:sp>
        <p:sp>
          <p:nvSpPr>
            <p:cNvPr id="13359" name="Line 47"/>
            <p:cNvSpPr>
              <a:spLocks noChangeShapeType="1"/>
            </p:cNvSpPr>
            <p:nvPr/>
          </p:nvSpPr>
          <p:spPr bwMode="auto">
            <a:xfrm>
              <a:off x="2712" y="2304"/>
              <a:ext cx="1008" cy="0"/>
            </a:xfrm>
            <a:prstGeom prst="line">
              <a:avLst/>
            </a:prstGeom>
            <a:noFill/>
            <a:ln w="76200">
              <a:solidFill>
                <a:srgbClr val="FAFD00"/>
              </a:solidFill>
              <a:round/>
              <a:headEnd/>
              <a:tailEnd/>
            </a:ln>
            <a:effectLst/>
          </p:spPr>
          <p:txBody>
            <a:bodyPr wrap="none" anchor="ctr"/>
            <a:lstStyle/>
            <a:p>
              <a:endParaRPr lang="en-US"/>
            </a:p>
          </p:txBody>
        </p:sp>
        <p:sp>
          <p:nvSpPr>
            <p:cNvPr id="13360" name="Line 48"/>
            <p:cNvSpPr>
              <a:spLocks noChangeShapeType="1"/>
            </p:cNvSpPr>
            <p:nvPr/>
          </p:nvSpPr>
          <p:spPr bwMode="auto">
            <a:xfrm>
              <a:off x="1944" y="2928"/>
              <a:ext cx="1200" cy="0"/>
            </a:xfrm>
            <a:prstGeom prst="line">
              <a:avLst/>
            </a:prstGeom>
            <a:noFill/>
            <a:ln w="76200">
              <a:solidFill>
                <a:srgbClr val="FAFD00"/>
              </a:solidFill>
              <a:round/>
              <a:headEnd/>
              <a:tailEnd/>
            </a:ln>
            <a:effectLst/>
          </p:spPr>
          <p:txBody>
            <a:bodyPr wrap="none" anchor="ctr"/>
            <a:lstStyle/>
            <a:p>
              <a:endParaRPr lang="en-US"/>
            </a:p>
          </p:txBody>
        </p:sp>
        <p:sp>
          <p:nvSpPr>
            <p:cNvPr id="13361" name="Line 49"/>
            <p:cNvSpPr>
              <a:spLocks noChangeShapeType="1"/>
            </p:cNvSpPr>
            <p:nvPr/>
          </p:nvSpPr>
          <p:spPr bwMode="auto">
            <a:xfrm>
              <a:off x="3168" y="2952"/>
              <a:ext cx="0" cy="768"/>
            </a:xfrm>
            <a:prstGeom prst="line">
              <a:avLst/>
            </a:prstGeom>
            <a:noFill/>
            <a:ln w="76200">
              <a:solidFill>
                <a:srgbClr val="FAFD00"/>
              </a:solidFill>
              <a:round/>
              <a:headEnd/>
              <a:tailEnd/>
            </a:ln>
            <a:effectLst/>
          </p:spPr>
          <p:txBody>
            <a:bodyPr wrap="none" anchor="ctr"/>
            <a:lstStyle/>
            <a:p>
              <a:endParaRPr lang="en-US"/>
            </a:p>
          </p:txBody>
        </p:sp>
        <p:sp>
          <p:nvSpPr>
            <p:cNvPr id="13362" name="Line 50"/>
            <p:cNvSpPr>
              <a:spLocks noChangeShapeType="1"/>
            </p:cNvSpPr>
            <p:nvPr/>
          </p:nvSpPr>
          <p:spPr bwMode="auto">
            <a:xfrm>
              <a:off x="3744" y="2328"/>
              <a:ext cx="0" cy="1392"/>
            </a:xfrm>
            <a:prstGeom prst="line">
              <a:avLst/>
            </a:prstGeom>
            <a:noFill/>
            <a:ln w="76200">
              <a:solidFill>
                <a:srgbClr val="FAFD00"/>
              </a:solidFill>
              <a:round/>
              <a:headEnd/>
              <a:tailEnd/>
            </a:ln>
            <a:effectLst/>
          </p:spPr>
          <p:txBody>
            <a:bodyPr wrap="none" anchor="ctr"/>
            <a:lstStyle/>
            <a:p>
              <a:endParaRPr lang="en-US"/>
            </a:p>
          </p:txBody>
        </p:sp>
        <p:sp>
          <p:nvSpPr>
            <p:cNvPr id="13363" name="Line 51"/>
            <p:cNvSpPr>
              <a:spLocks noChangeShapeType="1"/>
            </p:cNvSpPr>
            <p:nvPr/>
          </p:nvSpPr>
          <p:spPr bwMode="auto">
            <a:xfrm>
              <a:off x="3192" y="3744"/>
              <a:ext cx="528" cy="0"/>
            </a:xfrm>
            <a:prstGeom prst="line">
              <a:avLst/>
            </a:prstGeom>
            <a:noFill/>
            <a:ln w="76200">
              <a:solidFill>
                <a:srgbClr val="FAFD00"/>
              </a:solidFill>
              <a:round/>
              <a:headEnd/>
              <a:tailEnd/>
            </a:ln>
            <a:effectLst/>
          </p:spPr>
          <p:txBody>
            <a:bodyPr wrap="none" anchor="ctr"/>
            <a:lstStyle/>
            <a:p>
              <a:endParaRPr lang="en-US"/>
            </a:p>
          </p:txBody>
        </p:sp>
        <p:sp>
          <p:nvSpPr>
            <p:cNvPr id="13364" name="Line 52"/>
            <p:cNvSpPr>
              <a:spLocks noChangeShapeType="1"/>
            </p:cNvSpPr>
            <p:nvPr/>
          </p:nvSpPr>
          <p:spPr bwMode="auto">
            <a:xfrm>
              <a:off x="2256" y="676"/>
              <a:ext cx="0" cy="1912"/>
            </a:xfrm>
            <a:prstGeom prst="line">
              <a:avLst/>
            </a:prstGeom>
            <a:noFill/>
            <a:ln w="12700">
              <a:solidFill>
                <a:schemeClr val="hlink"/>
              </a:solidFill>
              <a:round/>
              <a:headEnd/>
              <a:tailEnd/>
            </a:ln>
            <a:effectLst/>
          </p:spPr>
          <p:txBody>
            <a:bodyPr wrap="none" anchor="ctr"/>
            <a:lstStyle/>
            <a:p>
              <a:endParaRPr lang="en-US"/>
            </a:p>
          </p:txBody>
        </p:sp>
        <p:sp>
          <p:nvSpPr>
            <p:cNvPr id="13365" name="Line 53"/>
            <p:cNvSpPr>
              <a:spLocks noChangeShapeType="1"/>
            </p:cNvSpPr>
            <p:nvPr/>
          </p:nvSpPr>
          <p:spPr bwMode="auto">
            <a:xfrm>
              <a:off x="2260" y="2592"/>
              <a:ext cx="1144" cy="0"/>
            </a:xfrm>
            <a:prstGeom prst="line">
              <a:avLst/>
            </a:prstGeom>
            <a:noFill/>
            <a:ln w="12700">
              <a:solidFill>
                <a:schemeClr val="hlink"/>
              </a:solidFill>
              <a:round/>
              <a:headEnd/>
              <a:tailEnd/>
            </a:ln>
            <a:effectLst/>
          </p:spPr>
          <p:txBody>
            <a:bodyPr wrap="none" anchor="ctr"/>
            <a:lstStyle/>
            <a:p>
              <a:endParaRPr lang="en-US"/>
            </a:p>
          </p:txBody>
        </p:sp>
        <p:sp>
          <p:nvSpPr>
            <p:cNvPr id="13366" name="Line 54"/>
            <p:cNvSpPr>
              <a:spLocks noChangeShapeType="1"/>
            </p:cNvSpPr>
            <p:nvPr/>
          </p:nvSpPr>
          <p:spPr bwMode="auto">
            <a:xfrm>
              <a:off x="3408" y="2596"/>
              <a:ext cx="0" cy="1048"/>
            </a:xfrm>
            <a:prstGeom prst="line">
              <a:avLst/>
            </a:prstGeom>
            <a:noFill/>
            <a:ln w="12700">
              <a:solidFill>
                <a:schemeClr val="hlink"/>
              </a:solidFill>
              <a:round/>
              <a:headEnd/>
              <a:tailEnd/>
            </a:ln>
            <a:effectLst/>
          </p:spPr>
          <p:txBody>
            <a:bodyPr wrap="none" anchor="ctr"/>
            <a:lstStyle/>
            <a:p>
              <a:endParaRPr lang="en-US"/>
            </a:p>
          </p:txBody>
        </p:sp>
        <p:grpSp>
          <p:nvGrpSpPr>
            <p:cNvPr id="8" name="Group 55"/>
            <p:cNvGrpSpPr>
              <a:grpSpLocks/>
            </p:cNvGrpSpPr>
            <p:nvPr/>
          </p:nvGrpSpPr>
          <p:grpSpPr bwMode="auto">
            <a:xfrm>
              <a:off x="3389" y="727"/>
              <a:ext cx="1518" cy="949"/>
              <a:chOff x="3389" y="727"/>
              <a:chExt cx="1518" cy="949"/>
            </a:xfrm>
          </p:grpSpPr>
          <p:sp>
            <p:nvSpPr>
              <p:cNvPr id="13368" name="Freeform 56"/>
              <p:cNvSpPr>
                <a:spLocks/>
              </p:cNvSpPr>
              <p:nvPr/>
            </p:nvSpPr>
            <p:spPr bwMode="auto">
              <a:xfrm>
                <a:off x="4388" y="1285"/>
                <a:ext cx="519" cy="246"/>
              </a:xfrm>
              <a:custGeom>
                <a:avLst/>
                <a:gdLst/>
                <a:ahLst/>
                <a:cxnLst>
                  <a:cxn ang="0">
                    <a:pos x="0" y="25"/>
                  </a:cxn>
                  <a:cxn ang="0">
                    <a:pos x="192" y="0"/>
                  </a:cxn>
                  <a:cxn ang="0">
                    <a:pos x="236" y="8"/>
                  </a:cxn>
                  <a:cxn ang="0">
                    <a:pos x="269" y="31"/>
                  </a:cxn>
                  <a:cxn ang="0">
                    <a:pos x="315" y="151"/>
                  </a:cxn>
                  <a:cxn ang="0">
                    <a:pos x="345" y="197"/>
                  </a:cxn>
                  <a:cxn ang="0">
                    <a:pos x="370" y="220"/>
                  </a:cxn>
                  <a:cxn ang="0">
                    <a:pos x="397" y="230"/>
                  </a:cxn>
                  <a:cxn ang="0">
                    <a:pos x="437" y="239"/>
                  </a:cxn>
                  <a:cxn ang="0">
                    <a:pos x="518" y="245"/>
                  </a:cxn>
                </a:cxnLst>
                <a:rect l="0" t="0" r="r" b="b"/>
                <a:pathLst>
                  <a:path w="519" h="246">
                    <a:moveTo>
                      <a:pt x="0" y="25"/>
                    </a:moveTo>
                    <a:lnTo>
                      <a:pt x="192" y="0"/>
                    </a:lnTo>
                    <a:lnTo>
                      <a:pt x="236" y="8"/>
                    </a:lnTo>
                    <a:lnTo>
                      <a:pt x="269" y="31"/>
                    </a:lnTo>
                    <a:lnTo>
                      <a:pt x="315" y="151"/>
                    </a:lnTo>
                    <a:lnTo>
                      <a:pt x="345" y="197"/>
                    </a:lnTo>
                    <a:lnTo>
                      <a:pt x="370" y="220"/>
                    </a:lnTo>
                    <a:lnTo>
                      <a:pt x="397" y="230"/>
                    </a:lnTo>
                    <a:lnTo>
                      <a:pt x="437" y="239"/>
                    </a:lnTo>
                    <a:lnTo>
                      <a:pt x="518" y="245"/>
                    </a:lnTo>
                  </a:path>
                </a:pathLst>
              </a:custGeom>
              <a:noFill/>
              <a:ln w="25400" cap="rnd" cmpd="sng">
                <a:solidFill>
                  <a:srgbClr val="000000"/>
                </a:solidFill>
                <a:prstDash val="solid"/>
                <a:round/>
                <a:headEnd type="none" w="med" len="med"/>
                <a:tailEnd type="none" w="med" len="med"/>
              </a:ln>
              <a:effectLst/>
            </p:spPr>
            <p:txBody>
              <a:bodyPr/>
              <a:lstStyle/>
              <a:p>
                <a:endParaRPr lang="en-US"/>
              </a:p>
            </p:txBody>
          </p:sp>
          <p:sp>
            <p:nvSpPr>
              <p:cNvPr id="13369" name="Rectangle 57"/>
              <p:cNvSpPr>
                <a:spLocks noChangeArrowheads="1"/>
              </p:cNvSpPr>
              <p:nvPr/>
            </p:nvSpPr>
            <p:spPr bwMode="auto">
              <a:xfrm>
                <a:off x="3389" y="727"/>
                <a:ext cx="1026" cy="818"/>
              </a:xfrm>
              <a:prstGeom prst="rect">
                <a:avLst/>
              </a:prstGeom>
              <a:solidFill>
                <a:srgbClr val="FFFFFF"/>
              </a:solidFill>
              <a:ln w="12700">
                <a:solidFill>
                  <a:srgbClr val="000000"/>
                </a:solidFill>
                <a:miter lim="800000"/>
                <a:headEnd/>
                <a:tailEnd/>
              </a:ln>
              <a:effectLst/>
            </p:spPr>
            <p:txBody>
              <a:bodyPr wrap="none" anchor="ctr"/>
              <a:lstStyle/>
              <a:p>
                <a:endParaRPr lang="en-US"/>
              </a:p>
            </p:txBody>
          </p:sp>
          <p:sp>
            <p:nvSpPr>
              <p:cNvPr id="13370" name="Rectangle 58"/>
              <p:cNvSpPr>
                <a:spLocks noChangeArrowheads="1"/>
              </p:cNvSpPr>
              <p:nvPr/>
            </p:nvSpPr>
            <p:spPr bwMode="auto">
              <a:xfrm>
                <a:off x="3531" y="792"/>
                <a:ext cx="742" cy="563"/>
              </a:xfrm>
              <a:prstGeom prst="rect">
                <a:avLst/>
              </a:prstGeom>
              <a:solidFill>
                <a:srgbClr val="1050FF"/>
              </a:solidFill>
              <a:ln w="12700">
                <a:solidFill>
                  <a:srgbClr val="000000"/>
                </a:solidFill>
                <a:miter lim="800000"/>
                <a:headEnd/>
                <a:tailEnd/>
              </a:ln>
              <a:effectLst/>
            </p:spPr>
            <p:txBody>
              <a:bodyPr wrap="none" anchor="ctr"/>
              <a:lstStyle/>
              <a:p>
                <a:endParaRPr lang="en-US"/>
              </a:p>
            </p:txBody>
          </p:sp>
          <p:sp>
            <p:nvSpPr>
              <p:cNvPr id="13371" name="Rectangle 59"/>
              <p:cNvSpPr>
                <a:spLocks noChangeArrowheads="1"/>
              </p:cNvSpPr>
              <p:nvPr/>
            </p:nvSpPr>
            <p:spPr bwMode="auto">
              <a:xfrm>
                <a:off x="4187" y="1460"/>
                <a:ext cx="85" cy="38"/>
              </a:xfrm>
              <a:prstGeom prst="rect">
                <a:avLst/>
              </a:prstGeom>
              <a:solidFill>
                <a:srgbClr val="000000"/>
              </a:solidFill>
              <a:ln w="12700">
                <a:noFill/>
                <a:miter lim="800000"/>
                <a:headEnd/>
                <a:tailEnd/>
              </a:ln>
              <a:effectLst/>
            </p:spPr>
            <p:txBody>
              <a:bodyPr wrap="none" anchor="ctr"/>
              <a:lstStyle/>
              <a:p>
                <a:endParaRPr lang="en-US"/>
              </a:p>
            </p:txBody>
          </p:sp>
          <p:sp>
            <p:nvSpPr>
              <p:cNvPr id="13372" name="Rectangle 60"/>
              <p:cNvSpPr>
                <a:spLocks noChangeArrowheads="1"/>
              </p:cNvSpPr>
              <p:nvPr/>
            </p:nvSpPr>
            <p:spPr bwMode="auto">
              <a:xfrm>
                <a:off x="3604" y="1540"/>
                <a:ext cx="616" cy="136"/>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sp>
          <p:nvSpPr>
            <p:cNvPr id="13373" name="Line 61"/>
            <p:cNvSpPr>
              <a:spLocks noChangeShapeType="1"/>
            </p:cNvSpPr>
            <p:nvPr/>
          </p:nvSpPr>
          <p:spPr bwMode="auto">
            <a:xfrm>
              <a:off x="1944" y="864"/>
              <a:ext cx="1872" cy="0"/>
            </a:xfrm>
            <a:prstGeom prst="line">
              <a:avLst/>
            </a:prstGeom>
            <a:noFill/>
            <a:ln w="76200">
              <a:solidFill>
                <a:srgbClr val="FAFD00"/>
              </a:solidFill>
              <a:round/>
              <a:headEnd/>
              <a:tailEnd/>
            </a:ln>
            <a:effectLst/>
          </p:spPr>
          <p:txBody>
            <a:bodyPr wrap="none" anchor="ctr"/>
            <a:lstStyle/>
            <a:p>
              <a:endParaRPr lang="en-US"/>
            </a:p>
          </p:txBody>
        </p:sp>
        <p:sp>
          <p:nvSpPr>
            <p:cNvPr id="13374" name="Line 62"/>
            <p:cNvSpPr>
              <a:spLocks noChangeShapeType="1"/>
            </p:cNvSpPr>
            <p:nvPr/>
          </p:nvSpPr>
          <p:spPr bwMode="auto">
            <a:xfrm>
              <a:off x="2712" y="1104"/>
              <a:ext cx="1104" cy="0"/>
            </a:xfrm>
            <a:prstGeom prst="line">
              <a:avLst/>
            </a:prstGeom>
            <a:noFill/>
            <a:ln w="76200">
              <a:solidFill>
                <a:srgbClr val="FAFD00"/>
              </a:solidFill>
              <a:round/>
              <a:headEnd/>
              <a:tailEnd/>
            </a:ln>
            <a:effectLst/>
          </p:spPr>
          <p:txBody>
            <a:bodyPr wrap="none" anchor="ctr"/>
            <a:lstStyle/>
            <a:p>
              <a:endParaRPr lang="en-US"/>
            </a:p>
          </p:txBody>
        </p:sp>
        <p:sp>
          <p:nvSpPr>
            <p:cNvPr id="13375" name="Rectangle 63"/>
            <p:cNvSpPr>
              <a:spLocks noChangeArrowheads="1"/>
            </p:cNvSpPr>
            <p:nvPr/>
          </p:nvSpPr>
          <p:spPr bwMode="auto">
            <a:xfrm>
              <a:off x="3831" y="740"/>
              <a:ext cx="390" cy="265"/>
            </a:xfrm>
            <a:prstGeom prst="rect">
              <a:avLst/>
            </a:prstGeom>
            <a:noFill/>
            <a:ln w="12700">
              <a:noFill/>
              <a:miter lim="800000"/>
              <a:headEnd/>
              <a:tailEnd/>
            </a:ln>
            <a:effectLst/>
          </p:spPr>
          <p:txBody>
            <a:bodyPr wrap="none" lIns="90488" tIns="44450" rIns="90488" bIns="44450">
              <a:spAutoFit/>
            </a:bodyPr>
            <a:lstStyle/>
            <a:p>
              <a:pPr eaLnBrk="0" hangingPunct="0"/>
              <a:r>
                <a:rPr lang="en-US" sz="2000" b="1">
                  <a:solidFill>
                    <a:srgbClr val="FAFD00"/>
                  </a:solidFill>
                  <a:latin typeface="Century Schoolbook" pitchFamily="18" charset="0"/>
                </a:rPr>
                <a:t>text</a:t>
              </a:r>
            </a:p>
          </p:txBody>
        </p:sp>
      </p:grpSp>
      <p:sp>
        <p:nvSpPr>
          <p:cNvPr id="13376" name="Rectangle 64"/>
          <p:cNvSpPr>
            <a:spLocks noChangeArrowheads="1"/>
          </p:cNvSpPr>
          <p:nvPr/>
        </p:nvSpPr>
        <p:spPr bwMode="auto">
          <a:xfrm>
            <a:off x="342900" y="352425"/>
            <a:ext cx="5716951" cy="643766"/>
          </a:xfrm>
          <a:prstGeom prst="rect">
            <a:avLst/>
          </a:prstGeom>
          <a:noFill/>
          <a:ln w="12700">
            <a:noFill/>
            <a:miter lim="800000"/>
            <a:headEnd/>
            <a:tailEnd/>
          </a:ln>
          <a:effectLst/>
        </p:spPr>
        <p:txBody>
          <a:bodyPr wrap="none" lIns="90488" tIns="44450" rIns="90488" bIns="44450">
            <a:spAutoFit/>
          </a:bodyPr>
          <a:lstStyle/>
          <a:p>
            <a:pPr eaLnBrk="0" hangingPunct="0"/>
            <a:r>
              <a:rPr lang="en-US" sz="3600" b="1" dirty="0" smtClean="0"/>
              <a:t>Work Station Ergonomics</a:t>
            </a:r>
            <a:endParaRPr lang="en-US" sz="3600" b="1" dirty="0"/>
          </a:p>
        </p:txBody>
      </p:sp>
      <p:sp>
        <p:nvSpPr>
          <p:cNvPr id="13377" name="Text Box 65"/>
          <p:cNvSpPr txBox="1">
            <a:spLocks noChangeArrowheads="1"/>
          </p:cNvSpPr>
          <p:nvPr/>
        </p:nvSpPr>
        <p:spPr bwMode="auto">
          <a:xfrm>
            <a:off x="304800" y="3048000"/>
            <a:ext cx="2743200" cy="2062103"/>
          </a:xfrm>
          <a:prstGeom prst="rect">
            <a:avLst/>
          </a:prstGeom>
          <a:noFill/>
          <a:ln w="12700">
            <a:noFill/>
            <a:miter lim="800000"/>
            <a:headEnd/>
            <a:tailEnd/>
          </a:ln>
          <a:effectLst/>
        </p:spPr>
        <p:txBody>
          <a:bodyPr wrap="square">
            <a:spAutoFit/>
          </a:bodyPr>
          <a:lstStyle/>
          <a:p>
            <a:pPr eaLnBrk="0" hangingPunct="0">
              <a:spcBef>
                <a:spcPct val="50000"/>
              </a:spcBef>
            </a:pPr>
            <a:r>
              <a:rPr lang="en-US" sz="3200" b="1" dirty="0" smtClean="0">
                <a:latin typeface="Century Schoolbook" pitchFamily="18" charset="0"/>
              </a:rPr>
              <a:t>Stay somewhere between the lines</a:t>
            </a:r>
            <a:endParaRPr lang="en-US" sz="3200" b="1" dirty="0">
              <a:latin typeface="Century Schoolbook" pitchFamily="18"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Let’s Make our Work Place Healthy</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rot="5400000">
            <a:off x="2197713" y="1028435"/>
            <a:ext cx="4774320" cy="622265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2496</TotalTime>
  <Words>1279</Words>
  <Application>Microsoft Office PowerPoint</Application>
  <PresentationFormat>On-screen Show (4:3)</PresentationFormat>
  <Paragraphs>165</Paragraphs>
  <Slides>35</Slides>
  <Notes>27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NEW FACULTY WELCOME</vt:lpstr>
      <vt:lpstr>WELLNESS AT WORK</vt:lpstr>
      <vt:lpstr>LCC Wellness</vt:lpstr>
      <vt:lpstr>Slide 4</vt:lpstr>
      <vt:lpstr>Tobacco Free Work place</vt:lpstr>
      <vt:lpstr>Slide 6</vt:lpstr>
      <vt:lpstr>Slide 7</vt:lpstr>
      <vt:lpstr>Slide 8</vt:lpstr>
      <vt:lpstr>Let’s Make our Work Place Healthy</vt:lpstr>
      <vt:lpstr> How can you encourage wellness at LCC?</vt:lpstr>
      <vt:lpstr>If you build it they will come</vt:lpstr>
      <vt:lpstr>And come back for more</vt:lpstr>
      <vt:lpstr>The Science of Sedentary Behavior</vt:lpstr>
      <vt:lpstr>The Science of Sedentary Behavior</vt:lpstr>
      <vt:lpstr>Plausible Waking-Day Metabolic Profile of an “Active Couch Potato”</vt:lpstr>
      <vt:lpstr>Plausible Waking-Day Metabolic Profile of an “Active Couch Potato”</vt:lpstr>
      <vt:lpstr>How can you implement a plan to reduce sedentary behavior?</vt:lpstr>
      <vt:lpstr>The Healing Power of Cultivating Relationships</vt:lpstr>
      <vt:lpstr>Love &amp; Intimacy at work</vt:lpstr>
      <vt:lpstr> Dr. Ornish:</vt:lpstr>
      <vt:lpstr>Some Major Research Findings</vt:lpstr>
      <vt:lpstr>How can we Build Relationships?</vt:lpstr>
      <vt:lpstr>Finding pathways to Relationships</vt:lpstr>
      <vt:lpstr>Positivity – What does that mean to you? </vt:lpstr>
      <vt:lpstr>Positivity</vt:lpstr>
      <vt:lpstr>The Flourish Hypothesis</vt:lpstr>
      <vt:lpstr>Negative vs. positive emotions</vt:lpstr>
      <vt:lpstr>The Undo Hypothesis</vt:lpstr>
      <vt:lpstr>How can we Increase Positive Emotions in the Workplace?</vt:lpstr>
      <vt:lpstr>Increase your positivity ratio</vt:lpstr>
      <vt:lpstr>Positivity</vt:lpstr>
      <vt:lpstr>Start gradually, what could you add?  What could you take away?</vt:lpstr>
      <vt:lpstr> SUMMARY</vt:lpstr>
      <vt:lpstr> SUMMARY</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Tana Stuart</cp:lastModifiedBy>
  <cp:revision>279</cp:revision>
  <dcterms:created xsi:type="dcterms:W3CDTF">2010-01-11T03:09:45Z</dcterms:created>
  <dcterms:modified xsi:type="dcterms:W3CDTF">2011-05-17T21:41:33Z</dcterms:modified>
</cp:coreProperties>
</file>