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4" r:id="rId3"/>
    <p:sldId id="283" r:id="rId4"/>
    <p:sldId id="277" r:id="rId5"/>
    <p:sldId id="278" r:id="rId6"/>
    <p:sldId id="280" r:id="rId7"/>
    <p:sldId id="279" r:id="rId8"/>
    <p:sldId id="259" r:id="rId9"/>
    <p:sldId id="281" r:id="rId10"/>
    <p:sldId id="260" r:id="rId11"/>
    <p:sldId id="264" r:id="rId12"/>
    <p:sldId id="265" r:id="rId13"/>
    <p:sldId id="261" r:id="rId14"/>
    <p:sldId id="266" r:id="rId15"/>
    <p:sldId id="267" r:id="rId16"/>
    <p:sldId id="262" r:id="rId17"/>
    <p:sldId id="268" r:id="rId18"/>
    <p:sldId id="269" r:id="rId19"/>
    <p:sldId id="263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260"/>
    <a:srgbClr val="2B7EAD"/>
    <a:srgbClr val="19A066"/>
    <a:srgbClr val="FF6500"/>
    <a:srgbClr val="FFD100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33" autoAdjust="0"/>
    <p:restoredTop sz="94581" autoAdjust="0"/>
  </p:normalViewPr>
  <p:slideViewPr>
    <p:cSldViewPr>
      <p:cViewPr varScale="1">
        <p:scale>
          <a:sx n="75" d="100"/>
          <a:sy n="75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C80AE3-37FE-40EC-9421-1A6F412ED3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9E4F0C-F535-461F-98C8-2041633E05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0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0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0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80" charset="0"/>
        <a:ea typeface="ヒラギノ角ゴ Pro W3" pitchFamily="8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48FA0-31D8-4429-828D-011DAC786169}" type="slidenum">
              <a:rPr lang="en-US"/>
              <a:pPr/>
              <a:t>1</a:t>
            </a:fld>
            <a:endParaRPr lang="en-US"/>
          </a:p>
        </p:txBody>
      </p:sp>
      <p:sp>
        <p:nvSpPr>
          <p:cNvPr id="14848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Demi" pitchFamily="34" charset="0"/>
        </a:defRPr>
      </a:lvl9pPr>
    </p:titleStyle>
    <p:bodyStyle>
      <a:lvl1pPr marL="508000" indent="-508000" algn="l" rtl="0" fontAlgn="base">
        <a:spcBef>
          <a:spcPct val="20000"/>
        </a:spcBef>
        <a:spcAft>
          <a:spcPct val="0"/>
        </a:spcAft>
        <a:buFont typeface="Times" pitchFamily="80" charset="0"/>
        <a:buAutoNum type="romanUcPeriod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65200" indent="-508000" algn="l" rtl="0" fontAlgn="base">
        <a:spcBef>
          <a:spcPct val="20000"/>
        </a:spcBef>
        <a:spcAft>
          <a:spcPct val="0"/>
        </a:spcAft>
        <a:buFont typeface="Times" pitchFamily="80" charset="0"/>
        <a:buAutoNum type="alphaUcPeriod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2pPr>
      <a:lvl3pPr marL="1422400" indent="-5080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3pPr>
      <a:lvl4pPr marL="1879600" indent="-508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4pPr>
      <a:lvl5pPr marL="2336800" indent="-508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5pPr>
      <a:lvl6pPr marL="2794000" indent="-508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6pPr>
      <a:lvl7pPr marL="3251200" indent="-508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7pPr>
      <a:lvl8pPr marL="3708400" indent="-508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8pPr>
      <a:lvl9pPr marL="4165600" indent="-508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anklin Gothic Medium" pitchFamily="34" charset="0"/>
          <a:ea typeface="ヒラギノ角ゴ Pro W3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2400">
                <a:latin typeface="Arial" pitchFamily="80" charset="0"/>
              </a:rPr>
              <a:t>Exploring Disciplinary and Subject Area Grounding:</a:t>
            </a:r>
            <a:r>
              <a:rPr lang="en-US" sz="2400" b="1">
                <a:latin typeface="Arial" pitchFamily="80" charset="0"/>
              </a:rPr>
              <a:t> </a:t>
            </a:r>
            <a:r>
              <a:rPr lang="en-US" sz="3200" b="1">
                <a:latin typeface="Arial" pitchFamily="80" charset="0"/>
              </a:rPr>
              <a:t>What, Exactly, Are Students Integrating?	</a:t>
            </a:r>
            <a:endParaRPr lang="en-US" b="1">
              <a:latin typeface="Arial" pitchFamily="80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>
                <a:solidFill>
                  <a:schemeClr val="tx2"/>
                </a:solidFill>
                <a:latin typeface="Arial" pitchFamily="80" charset="0"/>
              </a:rPr>
              <a:t>Kimberly Rosenfeld </a:t>
            </a:r>
          </a:p>
          <a:p>
            <a:r>
              <a:rPr lang="en-US" sz="1800">
                <a:solidFill>
                  <a:schemeClr val="tx2"/>
                </a:solidFill>
                <a:latin typeface="Arial" pitchFamily="80" charset="0"/>
              </a:rPr>
              <a:t>George Jarrett</a:t>
            </a:r>
          </a:p>
          <a:p>
            <a:r>
              <a:rPr lang="en-US" sz="1800">
                <a:solidFill>
                  <a:schemeClr val="tx2"/>
                </a:solidFill>
                <a:latin typeface="Arial" pitchFamily="80" charset="0"/>
              </a:rPr>
              <a:t>Cerritos College</a:t>
            </a:r>
            <a:endParaRPr lang="en-US" sz="1800" b="1">
              <a:solidFill>
                <a:schemeClr val="tx2"/>
              </a:solidFill>
              <a:latin typeface="Arial" pitchFamily="8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Purposes of a Discipline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3810000" cy="4267200"/>
          </a:xfrm>
        </p:spPr>
        <p:txBody>
          <a:bodyPr/>
          <a:lstStyle/>
          <a:p>
            <a:pPr marL="176213" indent="-176213">
              <a:buFont typeface="Times" pitchFamily="80" charset="0"/>
              <a:buChar char="•"/>
            </a:pPr>
            <a:r>
              <a:rPr lang="en-US" sz="1800"/>
              <a:t>Possible uses of this kind of knowledge</a:t>
            </a:r>
          </a:p>
          <a:p>
            <a:pPr marL="176213" indent="-176213">
              <a:buFont typeface="Times" pitchFamily="80" charset="0"/>
              <a:buChar char="•"/>
            </a:pPr>
            <a:r>
              <a:rPr lang="en-US" sz="1800"/>
              <a:t>What does this kind of inquiry afford?</a:t>
            </a:r>
          </a:p>
          <a:p>
            <a:pPr marL="176213" indent="-176213">
              <a:buFont typeface="Times" pitchFamily="80" charset="0"/>
              <a:buChar char="•"/>
            </a:pPr>
            <a:endParaRPr lang="en-US" sz="1800" i="1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Purposes</a:t>
            </a:r>
          </a:p>
        </p:txBody>
      </p:sp>
      <p:sp>
        <p:nvSpPr>
          <p:cNvPr id="128006" name="Arc 6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Purposes of a Discipline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3810000" cy="42672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Possible uses of this kind of knowledge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What does this kind of inquiry afford?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E.G. History: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800" i="1"/>
              <a:t>Identify continuity and change over time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800" i="1"/>
              <a:t>Define and justify the nation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Purposes</a:t>
            </a:r>
          </a:p>
        </p:txBody>
      </p:sp>
      <p:sp>
        <p:nvSpPr>
          <p:cNvPr id="133125" name="Arc 5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Purposes of a Discipline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143000"/>
            <a:ext cx="3810000" cy="5486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Possible uses of this kind of knowledge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What does this kind of inquiry afford?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E.G. History: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Identify continuity and change over time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Define and justify the nation</a:t>
            </a:r>
            <a:endParaRPr lang="en-US" sz="1600"/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Communication: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Look at and understand messages and perspectives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Train students to synthesize information, recognize perspectives, and present convincing arguments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Understand how meaning is generated through communicative acts.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To actively participate in the democratic process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To make change happen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To build relationships.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To effectively express oneself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6172200" y="228600"/>
            <a:ext cx="2514600" cy="609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Purposes</a:t>
            </a:r>
          </a:p>
        </p:txBody>
      </p:sp>
      <p:sp>
        <p:nvSpPr>
          <p:cNvPr id="134149" name="Arc 5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Used by a Discipline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How does one build and validate knowledge in this discipline?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endParaRPr lang="en-US" sz="1800" i="1"/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D1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Methods</a:t>
            </a:r>
          </a:p>
        </p:txBody>
      </p:sp>
      <p:sp>
        <p:nvSpPr>
          <p:cNvPr id="130055" name="Arc 7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56" name="Arc 8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Used by a Discipline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How does one build and validate knowledge in this discipline?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E.G. History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800" i="1"/>
              <a:t>Analyze documentary evidence from multiple perspectives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800" i="1"/>
              <a:t>Construct narratives to explain cause and effect</a:t>
            </a:r>
            <a:endParaRPr lang="en-US" sz="1800"/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endParaRPr lang="en-US" sz="1800" i="1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D1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Methods</a:t>
            </a:r>
          </a:p>
        </p:txBody>
      </p:sp>
      <p:sp>
        <p:nvSpPr>
          <p:cNvPr id="135173" name="Arc 5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174" name="Arc 6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Used by a Discipline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How does one build and validate knowledge in this discipline?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E.G. History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Analyze documentary evidence from multiple perspectives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Construct narratives to explain cause and effect</a:t>
            </a:r>
            <a:endParaRPr lang="en-US" sz="1600"/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Communication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Qualitative: ethnography, interviews, analyses of texts and recorded speech acts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Quantitative: questionnaires, surveys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Generate and validate theories and models of communication.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Synthesize and utilize numerous social behavioral theories (e.g., psychology, sociology, etc.)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None/>
            </a:pPr>
            <a:endParaRPr lang="en-US" sz="1600" i="1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6172200" y="1066800"/>
            <a:ext cx="2514600" cy="609600"/>
          </a:xfrm>
          <a:prstGeom prst="rect">
            <a:avLst/>
          </a:prstGeom>
          <a:solidFill>
            <a:srgbClr val="FFD1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Methods</a:t>
            </a:r>
          </a:p>
        </p:txBody>
      </p:sp>
      <p:sp>
        <p:nvSpPr>
          <p:cNvPr id="136197" name="Arc 5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198" name="Arc 6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Produced by a Discipline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800"/>
              <a:t>What do we know as a result of the work of this discipline? (concepts; accepted findings; corrected misconceptions…)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endParaRPr lang="en-US" sz="1800" i="1"/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6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Knowledge</a:t>
            </a:r>
          </a:p>
        </p:txBody>
      </p:sp>
      <p:sp>
        <p:nvSpPr>
          <p:cNvPr id="131080" name="Arc 8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81" name="Arc 9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82" name="Arc 10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Produced by a Discipline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What do we know as a result of the work of this discipline? (concepts; accepted findings; corrected misconceptions…)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E.G. History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Conflict over slavery led to the Civil War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Paid labor and increased control over reproduction caused women to demand equal rights</a:t>
            </a:r>
            <a:endParaRPr lang="en-US" sz="1600"/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endParaRPr lang="en-US" sz="1600" i="1"/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6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Knowledge</a:t>
            </a:r>
          </a:p>
        </p:txBody>
      </p:sp>
      <p:sp>
        <p:nvSpPr>
          <p:cNvPr id="137221" name="Arc 5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2" name="Arc 6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3" name="Arc 7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Produced by a Discipline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5181600"/>
          </a:xfrm>
        </p:spPr>
        <p:txBody>
          <a:bodyPr/>
          <a:lstStyle/>
          <a:p>
            <a:pPr marL="176213" indent="-176213">
              <a:buFont typeface="Times" pitchFamily="80" charset="0"/>
              <a:buChar char="•"/>
            </a:pPr>
            <a:r>
              <a:rPr lang="en-US" sz="1400"/>
              <a:t>What do we know as a result of the work of this discipline? (concepts; accepted findings; corrected misconceptions…)</a:t>
            </a:r>
          </a:p>
          <a:p>
            <a:pPr marL="176213" indent="-176213">
              <a:buFont typeface="Times" pitchFamily="80" charset="0"/>
              <a:buChar char="•"/>
            </a:pPr>
            <a:r>
              <a:rPr lang="en-US" sz="1400"/>
              <a:t>E.G. History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Conflict over slavery led to the Civil War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Paid labor and increased control over reproduction caused women to demand equal rights</a:t>
            </a:r>
            <a:endParaRPr lang="en-US" sz="1400"/>
          </a:p>
          <a:p>
            <a:pPr marL="176213" indent="-176213">
              <a:buFont typeface="Times" pitchFamily="80" charset="0"/>
              <a:buChar char="•"/>
            </a:pPr>
            <a:r>
              <a:rPr lang="en-US" sz="1400"/>
              <a:t>Communication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Everything is symbolic; meaning is separate from the symbol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Meaning manifests through acts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Perception plays a role in how we understand and produce messages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Messages must take into account audience.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Messages are bound by context and perspective.</a:t>
            </a:r>
          </a:p>
          <a:p>
            <a:pPr marL="401638" lvl="1" indent="-223838">
              <a:buFont typeface="Times" pitchFamily="80" charset="0"/>
              <a:buChar char="–"/>
            </a:pPr>
            <a:r>
              <a:rPr lang="en-US" sz="1400" i="1"/>
              <a:t>Communication is verbal and non-verbal.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6172200" y="1066800"/>
            <a:ext cx="2514600" cy="609600"/>
          </a:xfrm>
          <a:prstGeom prst="rect">
            <a:avLst/>
          </a:prstGeom>
          <a:solidFill>
            <a:srgbClr val="FF6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Knowledge</a:t>
            </a:r>
          </a:p>
        </p:txBody>
      </p:sp>
      <p:sp>
        <p:nvSpPr>
          <p:cNvPr id="138245" name="Arc 5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246" name="Arc 6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247" name="Arc 7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Deployed by a Discipline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How is the insight of the discipline typically communicated to the world? For the arts, what are the forms and genres of the art?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endParaRPr lang="en-US" sz="1600" i="1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Forms</a:t>
            </a:r>
          </a:p>
        </p:txBody>
      </p:sp>
      <p:sp>
        <p:nvSpPr>
          <p:cNvPr id="132105" name="Arc 9"/>
          <p:cNvSpPr>
            <a:spLocks/>
          </p:cNvSpPr>
          <p:nvPr/>
        </p:nvSpPr>
        <p:spPr bwMode="auto">
          <a:xfrm rot="10800000">
            <a:off x="1219200" y="16002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6" name="Arc 10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7" name="Arc 11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8" name="Arc 12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Learned from Washington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itchFamily="80" charset="0"/>
              <a:buChar char="•"/>
            </a:pPr>
            <a:r>
              <a:rPr lang="en-US"/>
              <a:t>Good integrative interdisciplinary assignments proceed from a deep and clearly articulated understanding of the </a:t>
            </a:r>
            <a:r>
              <a:rPr lang="en-US">
                <a:solidFill>
                  <a:schemeClr val="tx2"/>
                </a:solidFill>
              </a:rPr>
              <a:t>disciplines</a:t>
            </a:r>
            <a:r>
              <a:rPr lang="en-US"/>
              <a:t> involved</a:t>
            </a:r>
          </a:p>
          <a:p>
            <a:pPr>
              <a:buFont typeface="Times" pitchFamily="80" charset="0"/>
              <a:buChar char="•"/>
            </a:pPr>
            <a:r>
              <a:rPr lang="en-US"/>
              <a:t>Assignments should have a clear </a:t>
            </a:r>
            <a:r>
              <a:rPr lang="en-US">
                <a:solidFill>
                  <a:schemeClr val="tx2"/>
                </a:solidFill>
              </a:rPr>
              <a:t>purpose</a:t>
            </a:r>
            <a:r>
              <a:rPr lang="en-US"/>
              <a:t> that (1) addresses a relevant public problem and (2) benefits from disciplinary insights</a:t>
            </a:r>
          </a:p>
          <a:p>
            <a:pPr>
              <a:buFont typeface="Times" pitchFamily="80" charset="0"/>
              <a:buChar char="•"/>
            </a:pPr>
            <a:r>
              <a:rPr lang="en-US"/>
              <a:t>Interdisciplinary ≠ </a:t>
            </a:r>
            <a:r>
              <a:rPr lang="en-US">
                <a:solidFill>
                  <a:schemeClr val="tx2"/>
                </a:solidFill>
              </a:rPr>
              <a:t>Integrative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Deployed by a Discipline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How is the insight of the discipline typically communicated to the world? For the arts, what are the forms and genres of the art?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E.G. History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Monographs, journal articles, conference papers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Archives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Documentary films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Museum displays</a:t>
            </a:r>
            <a:endParaRPr lang="en-US" sz="1600"/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endParaRPr lang="en-US" sz="1600" i="1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Forms</a:t>
            </a:r>
          </a:p>
        </p:txBody>
      </p:sp>
      <p:sp>
        <p:nvSpPr>
          <p:cNvPr id="139269" name="Arc 5"/>
          <p:cNvSpPr>
            <a:spLocks/>
          </p:cNvSpPr>
          <p:nvPr/>
        </p:nvSpPr>
        <p:spPr bwMode="auto">
          <a:xfrm rot="10800000">
            <a:off x="1219200" y="16002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70" name="Arc 6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71" name="Arc 7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72" name="Arc 8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Deployed by a Discipline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343400"/>
          </a:xfrm>
        </p:spPr>
        <p:txBody>
          <a:bodyPr/>
          <a:lstStyle/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How is the insight of the discipline typically communicated to the world? For the arts, what are the forms and genres of the art?</a:t>
            </a:r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E.G. History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Monographs, journal articles, conference papers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Archives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Documentary films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Museum displays</a:t>
            </a:r>
            <a:endParaRPr lang="en-US" sz="1600"/>
          </a:p>
          <a:p>
            <a:pPr marL="176213" indent="-176213">
              <a:lnSpc>
                <a:spcPct val="90000"/>
              </a:lnSpc>
              <a:buFont typeface="Times" pitchFamily="80" charset="0"/>
              <a:buChar char="•"/>
            </a:pPr>
            <a:r>
              <a:rPr lang="en-US" sz="1600"/>
              <a:t>Communication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Oral performances (literary interpretation, debate, etc.)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Consulting, training, coaching, facilitation</a:t>
            </a:r>
          </a:p>
          <a:p>
            <a:pPr marL="401638" lvl="1" indent="-223838">
              <a:lnSpc>
                <a:spcPct val="90000"/>
              </a:lnSpc>
              <a:buFont typeface="Times" pitchFamily="80" charset="0"/>
              <a:buChar char="–"/>
            </a:pPr>
            <a:r>
              <a:rPr lang="en-US" sz="1600" i="1"/>
              <a:t>Monographs, journal articles, conference papers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Forms</a:t>
            </a:r>
          </a:p>
        </p:txBody>
      </p:sp>
      <p:sp>
        <p:nvSpPr>
          <p:cNvPr id="140293" name="Arc 5"/>
          <p:cNvSpPr>
            <a:spLocks/>
          </p:cNvSpPr>
          <p:nvPr/>
        </p:nvSpPr>
        <p:spPr bwMode="auto">
          <a:xfrm rot="10800000">
            <a:off x="1219200" y="16002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294" name="Arc 6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295" name="Arc 7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296" name="Arc 8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Integration</a:t>
            </a:r>
            <a:endParaRPr lang="en-US"/>
          </a:p>
        </p:txBody>
      </p:sp>
      <p:sp>
        <p:nvSpPr>
          <p:cNvPr id="141319" name="Arc 7"/>
          <p:cNvSpPr>
            <a:spLocks/>
          </p:cNvSpPr>
          <p:nvPr/>
        </p:nvSpPr>
        <p:spPr bwMode="auto">
          <a:xfrm rot="10800000">
            <a:off x="4052888" y="21336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0" name="Arc 8"/>
          <p:cNvSpPr>
            <a:spLocks/>
          </p:cNvSpPr>
          <p:nvPr/>
        </p:nvSpPr>
        <p:spPr bwMode="auto">
          <a:xfrm rot="10800000">
            <a:off x="4422775" y="21431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1" name="Arc 9"/>
          <p:cNvSpPr>
            <a:spLocks/>
          </p:cNvSpPr>
          <p:nvPr/>
        </p:nvSpPr>
        <p:spPr bwMode="auto">
          <a:xfrm rot="10800000">
            <a:off x="4781550" y="21431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2" name="Arc 10"/>
          <p:cNvSpPr>
            <a:spLocks/>
          </p:cNvSpPr>
          <p:nvPr/>
        </p:nvSpPr>
        <p:spPr bwMode="auto">
          <a:xfrm rot="10800000">
            <a:off x="5092700" y="21431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5907088" y="6324600"/>
            <a:ext cx="315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/>
              <a:t>Source: Veronica Boix-Mansilla</a:t>
            </a:r>
          </a:p>
        </p:txBody>
      </p:sp>
      <p:sp>
        <p:nvSpPr>
          <p:cNvPr id="141324" name="Arc 12"/>
          <p:cNvSpPr>
            <a:spLocks/>
          </p:cNvSpPr>
          <p:nvPr/>
        </p:nvSpPr>
        <p:spPr bwMode="auto">
          <a:xfrm rot="10800000">
            <a:off x="5622925" y="2127250"/>
            <a:ext cx="3140075" cy="2943225"/>
          </a:xfrm>
          <a:custGeom>
            <a:avLst/>
            <a:gdLst>
              <a:gd name="G0" fmla="+- 21179 0 0"/>
              <a:gd name="G1" fmla="+- 18959 0 0"/>
              <a:gd name="G2" fmla="+- 21600 0 0"/>
              <a:gd name="T0" fmla="*/ 0 w 21179"/>
              <a:gd name="T1" fmla="*/ 14720 h 18959"/>
              <a:gd name="T2" fmla="*/ 10831 w 21179"/>
              <a:gd name="T3" fmla="*/ 0 h 18959"/>
              <a:gd name="T4" fmla="*/ 21179 w 21179"/>
              <a:gd name="T5" fmla="*/ 18959 h 18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79" h="18959" fill="none" extrusionOk="0">
                <a:moveTo>
                  <a:pt x="-1" y="14719"/>
                </a:moveTo>
                <a:cubicBezTo>
                  <a:pt x="1253" y="8451"/>
                  <a:pt x="5219" y="3061"/>
                  <a:pt x="10830" y="-1"/>
                </a:cubicBezTo>
              </a:path>
              <a:path w="21179" h="18959" stroke="0" extrusionOk="0">
                <a:moveTo>
                  <a:pt x="-1" y="14719"/>
                </a:moveTo>
                <a:cubicBezTo>
                  <a:pt x="1253" y="8451"/>
                  <a:pt x="5219" y="3061"/>
                  <a:pt x="10830" y="-1"/>
                </a:cubicBezTo>
                <a:lnTo>
                  <a:pt x="21179" y="1895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5" name="Arc 13"/>
          <p:cNvSpPr>
            <a:spLocks/>
          </p:cNvSpPr>
          <p:nvPr/>
        </p:nvSpPr>
        <p:spPr bwMode="auto">
          <a:xfrm rot="10800000">
            <a:off x="5626100" y="2139950"/>
            <a:ext cx="2408238" cy="2208213"/>
          </a:xfrm>
          <a:custGeom>
            <a:avLst/>
            <a:gdLst>
              <a:gd name="G0" fmla="+- 21185 0 0"/>
              <a:gd name="G1" fmla="+- 18973 0 0"/>
              <a:gd name="G2" fmla="+- 21600 0 0"/>
              <a:gd name="T0" fmla="*/ 0 w 21185"/>
              <a:gd name="T1" fmla="*/ 14763 h 18973"/>
              <a:gd name="T2" fmla="*/ 10862 w 21185"/>
              <a:gd name="T3" fmla="*/ 0 h 18973"/>
              <a:gd name="T4" fmla="*/ 21185 w 21185"/>
              <a:gd name="T5" fmla="*/ 18973 h 189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85" h="18973" fill="none" extrusionOk="0">
                <a:moveTo>
                  <a:pt x="-1" y="14762"/>
                </a:moveTo>
                <a:cubicBezTo>
                  <a:pt x="1249" y="8473"/>
                  <a:pt x="5229" y="3064"/>
                  <a:pt x="10861" y="-1"/>
                </a:cubicBezTo>
              </a:path>
              <a:path w="21185" h="18973" stroke="0" extrusionOk="0">
                <a:moveTo>
                  <a:pt x="-1" y="14762"/>
                </a:moveTo>
                <a:cubicBezTo>
                  <a:pt x="1249" y="8473"/>
                  <a:pt x="5229" y="3064"/>
                  <a:pt x="10861" y="-1"/>
                </a:cubicBezTo>
                <a:lnTo>
                  <a:pt x="21185" y="18973"/>
                </a:lnTo>
                <a:close/>
              </a:path>
            </a:pathLst>
          </a:custGeom>
          <a:solidFill>
            <a:srgbClr val="2B7EAD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6" name="Arc 14"/>
          <p:cNvSpPr>
            <a:spLocks/>
          </p:cNvSpPr>
          <p:nvPr/>
        </p:nvSpPr>
        <p:spPr bwMode="auto">
          <a:xfrm rot="10800000">
            <a:off x="5627688" y="2138363"/>
            <a:ext cx="1695450" cy="1544637"/>
          </a:xfrm>
          <a:custGeom>
            <a:avLst/>
            <a:gdLst>
              <a:gd name="G0" fmla="+- 21198 0 0"/>
              <a:gd name="G1" fmla="+- 19033 0 0"/>
              <a:gd name="G2" fmla="+- 21600 0 0"/>
              <a:gd name="T0" fmla="*/ 0 w 21198"/>
              <a:gd name="T1" fmla="*/ 14890 h 19033"/>
              <a:gd name="T2" fmla="*/ 10986 w 21198"/>
              <a:gd name="T3" fmla="*/ 0 h 19033"/>
              <a:gd name="T4" fmla="*/ 21198 w 21198"/>
              <a:gd name="T5" fmla="*/ 19033 h 19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98" h="19033" fill="none" extrusionOk="0">
                <a:moveTo>
                  <a:pt x="-1" y="14889"/>
                </a:moveTo>
                <a:cubicBezTo>
                  <a:pt x="1242" y="8529"/>
                  <a:pt x="5275" y="3063"/>
                  <a:pt x="10985" y="-1"/>
                </a:cubicBezTo>
              </a:path>
              <a:path w="21198" h="19033" stroke="0" extrusionOk="0">
                <a:moveTo>
                  <a:pt x="-1" y="14889"/>
                </a:moveTo>
                <a:cubicBezTo>
                  <a:pt x="1242" y="8529"/>
                  <a:pt x="5275" y="3063"/>
                  <a:pt x="10985" y="-1"/>
                </a:cubicBezTo>
                <a:lnTo>
                  <a:pt x="21198" y="19033"/>
                </a:lnTo>
                <a:close/>
              </a:path>
            </a:pathLst>
          </a:custGeom>
          <a:solidFill>
            <a:srgbClr val="18A26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7" name="Arc 15"/>
          <p:cNvSpPr>
            <a:spLocks/>
          </p:cNvSpPr>
          <p:nvPr/>
        </p:nvSpPr>
        <p:spPr bwMode="auto">
          <a:xfrm rot="10800000">
            <a:off x="5605463" y="2057400"/>
            <a:ext cx="1120775" cy="1055688"/>
          </a:xfrm>
          <a:custGeom>
            <a:avLst/>
            <a:gdLst>
              <a:gd name="G0" fmla="+- 21020 0 0"/>
              <a:gd name="G1" fmla="+- 19450 0 0"/>
              <a:gd name="G2" fmla="+- 21600 0 0"/>
              <a:gd name="T0" fmla="*/ 0 w 21020"/>
              <a:gd name="T1" fmla="*/ 14481 h 19450"/>
              <a:gd name="T2" fmla="*/ 11627 w 21020"/>
              <a:gd name="T3" fmla="*/ 0 h 19450"/>
              <a:gd name="T4" fmla="*/ 21020 w 21020"/>
              <a:gd name="T5" fmla="*/ 19450 h 19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20" h="19450" fill="none" extrusionOk="0">
                <a:moveTo>
                  <a:pt x="-1" y="14480"/>
                </a:moveTo>
                <a:cubicBezTo>
                  <a:pt x="1496" y="8148"/>
                  <a:pt x="5767" y="2828"/>
                  <a:pt x="11626" y="-1"/>
                </a:cubicBezTo>
              </a:path>
              <a:path w="21020" h="19450" stroke="0" extrusionOk="0">
                <a:moveTo>
                  <a:pt x="-1" y="14480"/>
                </a:moveTo>
                <a:cubicBezTo>
                  <a:pt x="1496" y="8148"/>
                  <a:pt x="5767" y="2828"/>
                  <a:pt x="11626" y="-1"/>
                </a:cubicBezTo>
                <a:lnTo>
                  <a:pt x="21020" y="1945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685800" y="1447800"/>
            <a:ext cx="4168775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80" charset="0"/>
              </a:rPr>
              <a:t>Individuals bring insights from different disciplines together to produce new, deeper, broader, more nuanced or effective comprehension of the issue examined.</a:t>
            </a:r>
          </a:p>
          <a:p>
            <a:pPr>
              <a:spcBef>
                <a:spcPct val="50000"/>
              </a:spcBef>
            </a:pPr>
            <a:endParaRPr lang="en-US">
              <a:latin typeface="Arial" pitchFamily="8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Which Disciplines Are Represented Here Today?</a:t>
            </a:r>
            <a:endParaRPr lang="en-US"/>
          </a:p>
        </p:txBody>
      </p:sp>
      <p:graphicFrame>
        <p:nvGraphicFramePr>
          <p:cNvPr id="159810" name="Group 66"/>
          <p:cNvGraphicFramePr>
            <a:graphicFrameLocks noGrp="1"/>
          </p:cNvGraphicFramePr>
          <p:nvPr/>
        </p:nvGraphicFramePr>
        <p:xfrm>
          <a:off x="1143000" y="1428736"/>
          <a:ext cx="6858000" cy="4032264"/>
        </p:xfrm>
        <a:graphic>
          <a:graphicData uri="http://schemas.openxmlformats.org/drawingml/2006/table">
            <a:tbl>
              <a:tblPr/>
              <a:tblGrid>
                <a:gridCol w="3429000"/>
                <a:gridCol w="3429000"/>
              </a:tblGrid>
              <a:tr h="374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English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Counseling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Art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Philosophy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Psychology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Biology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Speech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Math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Foreign Languages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80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2"/>
          <a:srcRect l="1318" t="2673" r="2957" b="5829"/>
          <a:stretch>
            <a:fillRect/>
          </a:stretch>
        </p:blipFill>
        <p:spPr bwMode="auto">
          <a:xfrm>
            <a:off x="76200" y="76200"/>
            <a:ext cx="8991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3" y="76200"/>
            <a:ext cx="89439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/>
              <a:t>Integrative</a:t>
            </a:r>
            <a:r>
              <a:rPr lang="en-US" sz="3200"/>
              <a:t> Interdisciplinary Understanding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Times" pitchFamily="80" charset="0"/>
              <a:buNone/>
            </a:pPr>
            <a:r>
              <a:rPr lang="en-US" sz="2800">
                <a:latin typeface="Franklin Gothic Medium" pitchFamily="34" charset="0"/>
              </a:rPr>
              <a:t>Individuals bring insights from different disciplines together to produce new, deeper, broader, more nuanced or effective comprehension of the issue examined.</a:t>
            </a:r>
          </a:p>
          <a:p>
            <a:pPr marL="0" indent="0">
              <a:buFont typeface="Times" pitchFamily="80" charset="0"/>
              <a:buNone/>
            </a:pPr>
            <a:endParaRPr lang="en-US" sz="2800">
              <a:latin typeface="Franklin Gothic Medium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3" y="76200"/>
            <a:ext cx="89439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Dimensions of Disciplinary Understanding</a:t>
            </a:r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6172200" y="4419600"/>
            <a:ext cx="2514600" cy="609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Forms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6172200" y="3429000"/>
            <a:ext cx="2514600" cy="609600"/>
          </a:xfrm>
          <a:prstGeom prst="rect">
            <a:avLst/>
          </a:prstGeom>
          <a:solidFill>
            <a:srgbClr val="FF6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Knowledge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6172200" y="2438400"/>
            <a:ext cx="2514600" cy="609600"/>
          </a:xfrm>
          <a:prstGeom prst="rect">
            <a:avLst/>
          </a:prstGeom>
          <a:solidFill>
            <a:srgbClr val="FFD1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Methods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172200" y="1524000"/>
            <a:ext cx="2514600" cy="609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pperplate Gothic Bold" pitchFamily="80" charset="0"/>
              </a:rPr>
              <a:t>Purposes</a:t>
            </a:r>
          </a:p>
        </p:txBody>
      </p:sp>
      <p:sp>
        <p:nvSpPr>
          <p:cNvPr id="126986" name="Arc 10"/>
          <p:cNvSpPr>
            <a:spLocks/>
          </p:cNvSpPr>
          <p:nvPr/>
        </p:nvSpPr>
        <p:spPr bwMode="auto">
          <a:xfrm rot="10800000">
            <a:off x="1219200" y="16002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9" name="Arc 13"/>
          <p:cNvSpPr>
            <a:spLocks/>
          </p:cNvSpPr>
          <p:nvPr/>
        </p:nvSpPr>
        <p:spPr bwMode="auto">
          <a:xfrm rot="10800000">
            <a:off x="1589088" y="16097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0" name="Arc 14"/>
          <p:cNvSpPr>
            <a:spLocks/>
          </p:cNvSpPr>
          <p:nvPr/>
        </p:nvSpPr>
        <p:spPr bwMode="auto">
          <a:xfrm rot="10800000">
            <a:off x="1947863" y="16097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1" name="Arc 15"/>
          <p:cNvSpPr>
            <a:spLocks/>
          </p:cNvSpPr>
          <p:nvPr/>
        </p:nvSpPr>
        <p:spPr bwMode="auto">
          <a:xfrm rot="10800000">
            <a:off x="2259013" y="16097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5908675" y="6324600"/>
            <a:ext cx="315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/>
              <a:t>Source: Veronica Boix-Mansilla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Integration</a:t>
            </a:r>
            <a:endParaRPr lang="en-US"/>
          </a:p>
        </p:txBody>
      </p:sp>
      <p:sp>
        <p:nvSpPr>
          <p:cNvPr id="157699" name="Arc 3"/>
          <p:cNvSpPr>
            <a:spLocks/>
          </p:cNvSpPr>
          <p:nvPr/>
        </p:nvSpPr>
        <p:spPr bwMode="auto">
          <a:xfrm rot="10800000">
            <a:off x="4052888" y="2133600"/>
            <a:ext cx="3108325" cy="3352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0" name="Arc 4"/>
          <p:cNvSpPr>
            <a:spLocks/>
          </p:cNvSpPr>
          <p:nvPr/>
        </p:nvSpPr>
        <p:spPr bwMode="auto">
          <a:xfrm rot="10800000">
            <a:off x="4422775" y="2143125"/>
            <a:ext cx="2384425" cy="2514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65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1" name="Arc 5"/>
          <p:cNvSpPr>
            <a:spLocks/>
          </p:cNvSpPr>
          <p:nvPr/>
        </p:nvSpPr>
        <p:spPr bwMode="auto">
          <a:xfrm rot="10800000">
            <a:off x="4781550" y="2143125"/>
            <a:ext cx="1676400" cy="17526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D1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2" name="Arc 6"/>
          <p:cNvSpPr>
            <a:spLocks/>
          </p:cNvSpPr>
          <p:nvPr/>
        </p:nvSpPr>
        <p:spPr bwMode="auto">
          <a:xfrm rot="10800000">
            <a:off x="5092700" y="2143125"/>
            <a:ext cx="1066800" cy="1066800"/>
          </a:xfrm>
          <a:custGeom>
            <a:avLst/>
            <a:gdLst>
              <a:gd name="G0" fmla="+- 10375 0 0"/>
              <a:gd name="G1" fmla="+- 21600 0 0"/>
              <a:gd name="G2" fmla="+- 21600 0 0"/>
              <a:gd name="T0" fmla="*/ 0 w 20967"/>
              <a:gd name="T1" fmla="*/ 2656 h 21600"/>
              <a:gd name="T2" fmla="*/ 20967 w 20967"/>
              <a:gd name="T3" fmla="*/ 2776 h 21600"/>
              <a:gd name="T4" fmla="*/ 10375 w 2096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67" h="21600" fill="none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</a:path>
              <a:path w="20967" h="21600" stroke="0" extrusionOk="0">
                <a:moveTo>
                  <a:pt x="-1" y="2655"/>
                </a:moveTo>
                <a:cubicBezTo>
                  <a:pt x="3180" y="913"/>
                  <a:pt x="6748" y="0"/>
                  <a:pt x="10375" y="0"/>
                </a:cubicBezTo>
                <a:cubicBezTo>
                  <a:pt x="14085" y="0"/>
                  <a:pt x="17733" y="955"/>
                  <a:pt x="20967" y="2775"/>
                </a:cubicBezTo>
                <a:lnTo>
                  <a:pt x="10375" y="2160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5907088" y="6324600"/>
            <a:ext cx="315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/>
              <a:t>Source: Veronica Boix-Mansilla</a:t>
            </a:r>
          </a:p>
        </p:txBody>
      </p:sp>
      <p:sp>
        <p:nvSpPr>
          <p:cNvPr id="157704" name="Arc 8"/>
          <p:cNvSpPr>
            <a:spLocks/>
          </p:cNvSpPr>
          <p:nvPr/>
        </p:nvSpPr>
        <p:spPr bwMode="auto">
          <a:xfrm rot="10800000">
            <a:off x="5622925" y="2127250"/>
            <a:ext cx="3140075" cy="2943225"/>
          </a:xfrm>
          <a:custGeom>
            <a:avLst/>
            <a:gdLst>
              <a:gd name="G0" fmla="+- 21179 0 0"/>
              <a:gd name="G1" fmla="+- 18959 0 0"/>
              <a:gd name="G2" fmla="+- 21600 0 0"/>
              <a:gd name="T0" fmla="*/ 0 w 21179"/>
              <a:gd name="T1" fmla="*/ 14720 h 18959"/>
              <a:gd name="T2" fmla="*/ 10831 w 21179"/>
              <a:gd name="T3" fmla="*/ 0 h 18959"/>
              <a:gd name="T4" fmla="*/ 21179 w 21179"/>
              <a:gd name="T5" fmla="*/ 18959 h 18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79" h="18959" fill="none" extrusionOk="0">
                <a:moveTo>
                  <a:pt x="-1" y="14719"/>
                </a:moveTo>
                <a:cubicBezTo>
                  <a:pt x="1253" y="8451"/>
                  <a:pt x="5219" y="3061"/>
                  <a:pt x="10830" y="-1"/>
                </a:cubicBezTo>
              </a:path>
              <a:path w="21179" h="18959" stroke="0" extrusionOk="0">
                <a:moveTo>
                  <a:pt x="-1" y="14719"/>
                </a:moveTo>
                <a:cubicBezTo>
                  <a:pt x="1253" y="8451"/>
                  <a:pt x="5219" y="3061"/>
                  <a:pt x="10830" y="-1"/>
                </a:cubicBezTo>
                <a:lnTo>
                  <a:pt x="21179" y="1895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5" name="Arc 9"/>
          <p:cNvSpPr>
            <a:spLocks/>
          </p:cNvSpPr>
          <p:nvPr/>
        </p:nvSpPr>
        <p:spPr bwMode="auto">
          <a:xfrm rot="10800000">
            <a:off x="5626100" y="2139950"/>
            <a:ext cx="2408238" cy="2208213"/>
          </a:xfrm>
          <a:custGeom>
            <a:avLst/>
            <a:gdLst>
              <a:gd name="G0" fmla="+- 21185 0 0"/>
              <a:gd name="G1" fmla="+- 18973 0 0"/>
              <a:gd name="G2" fmla="+- 21600 0 0"/>
              <a:gd name="T0" fmla="*/ 0 w 21185"/>
              <a:gd name="T1" fmla="*/ 14763 h 18973"/>
              <a:gd name="T2" fmla="*/ 10862 w 21185"/>
              <a:gd name="T3" fmla="*/ 0 h 18973"/>
              <a:gd name="T4" fmla="*/ 21185 w 21185"/>
              <a:gd name="T5" fmla="*/ 18973 h 189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85" h="18973" fill="none" extrusionOk="0">
                <a:moveTo>
                  <a:pt x="-1" y="14762"/>
                </a:moveTo>
                <a:cubicBezTo>
                  <a:pt x="1249" y="8473"/>
                  <a:pt x="5229" y="3064"/>
                  <a:pt x="10861" y="-1"/>
                </a:cubicBezTo>
              </a:path>
              <a:path w="21185" h="18973" stroke="0" extrusionOk="0">
                <a:moveTo>
                  <a:pt x="-1" y="14762"/>
                </a:moveTo>
                <a:cubicBezTo>
                  <a:pt x="1249" y="8473"/>
                  <a:pt x="5229" y="3064"/>
                  <a:pt x="10861" y="-1"/>
                </a:cubicBezTo>
                <a:lnTo>
                  <a:pt x="21185" y="18973"/>
                </a:lnTo>
                <a:close/>
              </a:path>
            </a:pathLst>
          </a:custGeom>
          <a:solidFill>
            <a:srgbClr val="2B7EAD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6" name="Arc 10"/>
          <p:cNvSpPr>
            <a:spLocks/>
          </p:cNvSpPr>
          <p:nvPr/>
        </p:nvSpPr>
        <p:spPr bwMode="auto">
          <a:xfrm rot="10800000">
            <a:off x="5627688" y="2138363"/>
            <a:ext cx="1695450" cy="1544637"/>
          </a:xfrm>
          <a:custGeom>
            <a:avLst/>
            <a:gdLst>
              <a:gd name="G0" fmla="+- 21198 0 0"/>
              <a:gd name="G1" fmla="+- 19033 0 0"/>
              <a:gd name="G2" fmla="+- 21600 0 0"/>
              <a:gd name="T0" fmla="*/ 0 w 21198"/>
              <a:gd name="T1" fmla="*/ 14890 h 19033"/>
              <a:gd name="T2" fmla="*/ 10986 w 21198"/>
              <a:gd name="T3" fmla="*/ 0 h 19033"/>
              <a:gd name="T4" fmla="*/ 21198 w 21198"/>
              <a:gd name="T5" fmla="*/ 19033 h 19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98" h="19033" fill="none" extrusionOk="0">
                <a:moveTo>
                  <a:pt x="-1" y="14889"/>
                </a:moveTo>
                <a:cubicBezTo>
                  <a:pt x="1242" y="8529"/>
                  <a:pt x="5275" y="3063"/>
                  <a:pt x="10985" y="-1"/>
                </a:cubicBezTo>
              </a:path>
              <a:path w="21198" h="19033" stroke="0" extrusionOk="0">
                <a:moveTo>
                  <a:pt x="-1" y="14889"/>
                </a:moveTo>
                <a:cubicBezTo>
                  <a:pt x="1242" y="8529"/>
                  <a:pt x="5275" y="3063"/>
                  <a:pt x="10985" y="-1"/>
                </a:cubicBezTo>
                <a:lnTo>
                  <a:pt x="21198" y="19033"/>
                </a:lnTo>
                <a:close/>
              </a:path>
            </a:pathLst>
          </a:custGeom>
          <a:solidFill>
            <a:srgbClr val="18A260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7" name="Arc 11"/>
          <p:cNvSpPr>
            <a:spLocks/>
          </p:cNvSpPr>
          <p:nvPr/>
        </p:nvSpPr>
        <p:spPr bwMode="auto">
          <a:xfrm rot="10800000">
            <a:off x="5605463" y="2057400"/>
            <a:ext cx="1120775" cy="1055688"/>
          </a:xfrm>
          <a:custGeom>
            <a:avLst/>
            <a:gdLst>
              <a:gd name="G0" fmla="+- 21020 0 0"/>
              <a:gd name="G1" fmla="+- 19450 0 0"/>
              <a:gd name="G2" fmla="+- 21600 0 0"/>
              <a:gd name="T0" fmla="*/ 0 w 21020"/>
              <a:gd name="T1" fmla="*/ 14481 h 19450"/>
              <a:gd name="T2" fmla="*/ 11627 w 21020"/>
              <a:gd name="T3" fmla="*/ 0 h 19450"/>
              <a:gd name="T4" fmla="*/ 21020 w 21020"/>
              <a:gd name="T5" fmla="*/ 19450 h 19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20" h="19450" fill="none" extrusionOk="0">
                <a:moveTo>
                  <a:pt x="-1" y="14480"/>
                </a:moveTo>
                <a:cubicBezTo>
                  <a:pt x="1496" y="8148"/>
                  <a:pt x="5767" y="2828"/>
                  <a:pt x="11626" y="-1"/>
                </a:cubicBezTo>
              </a:path>
              <a:path w="21020" h="19450" stroke="0" extrusionOk="0">
                <a:moveTo>
                  <a:pt x="-1" y="14480"/>
                </a:moveTo>
                <a:cubicBezTo>
                  <a:pt x="1496" y="8148"/>
                  <a:pt x="5767" y="2828"/>
                  <a:pt x="11626" y="-1"/>
                </a:cubicBezTo>
                <a:lnTo>
                  <a:pt x="21020" y="1945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685800" y="1447800"/>
            <a:ext cx="4168775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80" charset="0"/>
              </a:rPr>
              <a:t>Individuals bring insights from different disciplines together to produce new, deeper, broader, more nuanced or effective comprehension of the issue examined.</a:t>
            </a:r>
          </a:p>
          <a:p>
            <a:pPr>
              <a:spcBef>
                <a:spcPct val="50000"/>
              </a:spcBef>
            </a:pPr>
            <a:endParaRPr lang="en-US">
              <a:latin typeface="Arial" pitchFamily="8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-n-gold">
  <a:themeElements>
    <a:clrScheme name="">
      <a:dk1>
        <a:srgbClr val="003366"/>
      </a:dk1>
      <a:lt1>
        <a:srgbClr val="FFFFFF"/>
      </a:lt1>
      <a:dk2>
        <a:srgbClr val="000099"/>
      </a:dk2>
      <a:lt2>
        <a:srgbClr val="FFFF66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blue-n-gold">
      <a:majorFont>
        <a:latin typeface="Franklin Gothic Demi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lnDef>
  </a:objectDefaults>
  <a:extraClrSchemeLst>
    <a:extraClrScheme>
      <a:clrScheme name="blue-n-go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n-gol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n-gol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n-gol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n-gol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n-gol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n-gol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Templates:blue-n-gold.pot</Template>
  <TotalTime>299</TotalTime>
  <Words>789</Words>
  <Application>Microsoft Office PowerPoint</Application>
  <PresentationFormat>On-screen Show (4:3)</PresentationFormat>
  <Paragraphs>124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blue-n-gold</vt:lpstr>
      <vt:lpstr>Exploring Disciplinary and Subject Area Grounding: What, Exactly, Are Students Integrating? </vt:lpstr>
      <vt:lpstr>What We Learned from Washington</vt:lpstr>
      <vt:lpstr>Which Disciplines Are Represented Here Today?</vt:lpstr>
      <vt:lpstr>Slide 4</vt:lpstr>
      <vt:lpstr>Slide 5</vt:lpstr>
      <vt:lpstr>Integrative Interdisciplinary Understanding</vt:lpstr>
      <vt:lpstr>Slide 7</vt:lpstr>
      <vt:lpstr>Dimensions of Disciplinary Understanding</vt:lpstr>
      <vt:lpstr>Integration</vt:lpstr>
      <vt:lpstr>Purposes of a Discipline</vt:lpstr>
      <vt:lpstr>Purposes of a Discipline</vt:lpstr>
      <vt:lpstr>Purposes of a Discipline</vt:lpstr>
      <vt:lpstr>Methods Used by a Discipline</vt:lpstr>
      <vt:lpstr>Methods Used by a Discipline</vt:lpstr>
      <vt:lpstr>Methods Used by a Discipline</vt:lpstr>
      <vt:lpstr>Knowledge Produced by a Discipline</vt:lpstr>
      <vt:lpstr>Knowledge Produced by a Discipline</vt:lpstr>
      <vt:lpstr>Knowledge Produced by a Discipline</vt:lpstr>
      <vt:lpstr>Forms Deployed by a Discipline</vt:lpstr>
      <vt:lpstr>Forms Deployed by a Discipline</vt:lpstr>
      <vt:lpstr>Forms Deployed by a Discipline</vt:lpstr>
      <vt:lpstr>Integration</vt:lpstr>
    </vt:vector>
  </TitlesOfParts>
  <Manager/>
  <Company>Cerritos College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Subtitle</dc:title>
  <dc:subject/>
  <dc:creator>George Jarrett</dc:creator>
  <cp:keywords/>
  <dc:description/>
  <cp:lastModifiedBy>innovation</cp:lastModifiedBy>
  <cp:revision>29</cp:revision>
  <cp:lastPrinted>2004-08-27T01:57:05Z</cp:lastPrinted>
  <dcterms:created xsi:type="dcterms:W3CDTF">2007-09-07T04:46:54Z</dcterms:created>
  <dcterms:modified xsi:type="dcterms:W3CDTF">2010-04-23T18:00:02Z</dcterms:modified>
  <cp:category/>
</cp:coreProperties>
</file>